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67" r:id="rId4"/>
    <p:sldId id="258" r:id="rId5"/>
    <p:sldId id="264" r:id="rId6"/>
    <p:sldId id="268" r:id="rId7"/>
    <p:sldId id="269" r:id="rId8"/>
    <p:sldId id="270" r:id="rId9"/>
    <p:sldId id="271" r:id="rId10"/>
    <p:sldId id="273" r:id="rId11"/>
    <p:sldId id="261" r:id="rId12"/>
    <p:sldId id="263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na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E8F71D-1F8F-4E96-BCDF-4E11906CF008}" v="90" dt="2019-10-03T06:28:23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>
      <p:cViewPr varScale="1">
        <p:scale>
          <a:sx n="110" d="100"/>
          <a:sy n="110" d="100"/>
        </p:scale>
        <p:origin x="166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98E8EE-4B31-4CA9-A9B1-E8A3C7F5BDF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226984-6A64-4972-AFEB-05BC03383E3A}">
      <dgm:prSet phldrT="[Текст]" custT="1"/>
      <dgm:spPr>
        <a:solidFill>
          <a:srgbClr val="355E8F">
            <a:alpha val="85000"/>
          </a:srgbClr>
        </a:solidFill>
        <a:ln>
          <a:solidFill>
            <a:schemeClr val="bg1"/>
          </a:solidFill>
        </a:ln>
      </dgm:spPr>
      <dgm:t>
        <a:bodyPr/>
        <a:lstStyle/>
        <a:p>
          <a:pPr marL="0" algn="ctr">
            <a:spcAft>
              <a:spcPts val="0"/>
            </a:spcAft>
          </a:pPr>
          <a:r>
            <a:rPr lang="en-US" sz="1800" dirty="0"/>
            <a:t>    </a:t>
          </a:r>
          <a:r>
            <a:rPr lang="ru-RU" sz="2000" dirty="0"/>
            <a:t>ФЕДЕРАЛЬНАЯ СЛУЖБА ПО ФИНАНСОВОМУ </a:t>
          </a:r>
          <a:r>
            <a:rPr lang="ru-RU" sz="2000" dirty="0" smtClean="0"/>
            <a:t>МОНИТОРИНГУ </a:t>
          </a:r>
        </a:p>
        <a:p>
          <a:pPr marL="0" algn="ctr">
            <a:spcAft>
              <a:spcPts val="0"/>
            </a:spcAft>
          </a:pPr>
          <a:r>
            <a:rPr lang="ru-RU" sz="2000" dirty="0" smtClean="0"/>
            <a:t>(</a:t>
          </a:r>
          <a:r>
            <a:rPr lang="ru-RU" sz="2000" dirty="0" err="1" smtClean="0"/>
            <a:t>Росфинмониторинг</a:t>
          </a:r>
          <a:r>
            <a:rPr lang="ru-RU" sz="2000" dirty="0" smtClean="0"/>
            <a:t>) </a:t>
          </a:r>
        </a:p>
        <a:p>
          <a:pPr marL="0" algn="ctr">
            <a:spcAft>
              <a:spcPts val="0"/>
            </a:spcAft>
          </a:pPr>
          <a:r>
            <a:rPr lang="ru-RU" sz="2000" dirty="0" smtClean="0"/>
            <a:t>и межрегиональные управления службы</a:t>
          </a:r>
          <a:endParaRPr lang="ru-RU" sz="2000" dirty="0"/>
        </a:p>
      </dgm:t>
    </dgm:pt>
    <dgm:pt modelId="{3ABB94D5-CE9D-4D62-9903-BBD88946FC89}" type="parTrans" cxnId="{096EF040-E7AF-4D0D-8675-BFD9E9350E6B}">
      <dgm:prSet/>
      <dgm:spPr/>
      <dgm:t>
        <a:bodyPr/>
        <a:lstStyle/>
        <a:p>
          <a:endParaRPr lang="ru-RU" sz="1600"/>
        </a:p>
      </dgm:t>
    </dgm:pt>
    <dgm:pt modelId="{3D52496E-F05E-4908-97A6-51126941B013}" type="sibTrans" cxnId="{096EF040-E7AF-4D0D-8675-BFD9E9350E6B}">
      <dgm:prSet/>
      <dgm:spPr/>
      <dgm:t>
        <a:bodyPr/>
        <a:lstStyle/>
        <a:p>
          <a:endParaRPr lang="ru-RU" sz="1600"/>
        </a:p>
      </dgm:t>
    </dgm:pt>
    <dgm:pt modelId="{3226E7A8-35D0-4CD4-8CEA-499E620F080E}">
      <dgm:prSet phldrT="[Текст]" custT="1"/>
      <dgm:spPr>
        <a:solidFill>
          <a:srgbClr val="355E8F">
            <a:alpha val="85000"/>
          </a:srgbClr>
        </a:solidFill>
        <a:ln>
          <a:solidFill>
            <a:schemeClr val="bg1"/>
          </a:solidFill>
        </a:ln>
      </dgm:spPr>
      <dgm:t>
        <a:bodyPr/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dirty="0"/>
            <a:t>ЦЕНТРАЛЬНЫЙ БАНК РОССИЙСКОЙ </a:t>
          </a:r>
          <a:r>
            <a:rPr lang="ru-RU" sz="2000" dirty="0" smtClean="0"/>
            <a:t>ФЕДЕРАЦИИ 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dirty="0" smtClean="0"/>
            <a:t>и его территориальные учреждения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dirty="0"/>
        </a:p>
      </dgm:t>
    </dgm:pt>
    <dgm:pt modelId="{FFCC52C4-6521-49B5-BAF4-891FDFD45917}" type="parTrans" cxnId="{76A6F643-0225-4CD2-B2A4-AD5868004585}">
      <dgm:prSet/>
      <dgm:spPr/>
      <dgm:t>
        <a:bodyPr/>
        <a:lstStyle/>
        <a:p>
          <a:endParaRPr lang="ru-RU" sz="1600"/>
        </a:p>
      </dgm:t>
    </dgm:pt>
    <dgm:pt modelId="{63C9CA2E-EAFC-4F74-9258-DFC6A88B1E06}" type="sibTrans" cxnId="{76A6F643-0225-4CD2-B2A4-AD5868004585}">
      <dgm:prSet/>
      <dgm:spPr/>
      <dgm:t>
        <a:bodyPr/>
        <a:lstStyle/>
        <a:p>
          <a:endParaRPr lang="ru-RU" sz="1600"/>
        </a:p>
      </dgm:t>
    </dgm:pt>
    <dgm:pt modelId="{C693D113-C720-45BF-8C90-647ECEEE19B4}">
      <dgm:prSet phldrT="[Текст]" custT="1"/>
      <dgm:spPr>
        <a:solidFill>
          <a:srgbClr val="355E8F">
            <a:alpha val="85000"/>
          </a:srgbClr>
        </a:solidFill>
        <a:ln>
          <a:solidFill>
            <a:schemeClr val="bg1"/>
          </a:solidFill>
        </a:ln>
      </dgm:spPr>
      <dgm:t>
        <a:bodyPr/>
        <a:lstStyle/>
        <a:p>
          <a:pPr marL="54000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u-RU" sz="1800" dirty="0"/>
            <a:t>Департамент финансового мониторинга и валютного </a:t>
          </a:r>
          <a:r>
            <a:rPr lang="ru-RU" sz="1800" dirty="0" smtClean="0"/>
            <a:t>контроля</a:t>
          </a:r>
          <a:endParaRPr lang="ru-RU" sz="1800" dirty="0"/>
        </a:p>
      </dgm:t>
    </dgm:pt>
    <dgm:pt modelId="{CB2B6BA6-40A8-4038-B05D-C9A24B5FD8F2}" type="parTrans" cxnId="{42AF6695-17A8-4A8F-BD50-7B4441358FDC}">
      <dgm:prSet/>
      <dgm:spPr/>
      <dgm:t>
        <a:bodyPr/>
        <a:lstStyle/>
        <a:p>
          <a:endParaRPr lang="ru-RU" sz="1600"/>
        </a:p>
      </dgm:t>
    </dgm:pt>
    <dgm:pt modelId="{CAAC5AA8-229C-4720-B68D-C8E24667294D}" type="sibTrans" cxnId="{42AF6695-17A8-4A8F-BD50-7B4441358FDC}">
      <dgm:prSet/>
      <dgm:spPr/>
      <dgm:t>
        <a:bodyPr/>
        <a:lstStyle/>
        <a:p>
          <a:endParaRPr lang="ru-RU" sz="1600"/>
        </a:p>
      </dgm:t>
    </dgm:pt>
    <dgm:pt modelId="{90AEBE52-975B-4ED1-9301-EC33B637BD59}">
      <dgm:prSet phldrT="[Текст]" custT="1"/>
      <dgm:spPr>
        <a:solidFill>
          <a:srgbClr val="355E8F">
            <a:alpha val="85000"/>
          </a:srgbClr>
        </a:solidFill>
        <a:ln>
          <a:solidFill>
            <a:schemeClr val="bg1"/>
          </a:solidFill>
        </a:ln>
      </dgm:spPr>
      <dgm:t>
        <a:bodyPr/>
        <a:lstStyle/>
        <a:p>
          <a:pPr marL="54000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800" dirty="0"/>
            <a:t>Служба анализа риска</a:t>
          </a:r>
        </a:p>
      </dgm:t>
    </dgm:pt>
    <dgm:pt modelId="{23C8B95B-8962-4A54-AB1E-AF5DCD48A661}" type="parTrans" cxnId="{703A5C85-EDB0-44B1-B489-0E687CDC6675}">
      <dgm:prSet/>
      <dgm:spPr/>
      <dgm:t>
        <a:bodyPr/>
        <a:lstStyle/>
        <a:p>
          <a:endParaRPr lang="ru-RU" sz="1600"/>
        </a:p>
      </dgm:t>
    </dgm:pt>
    <dgm:pt modelId="{0691EAD2-8A5C-482C-A63F-3804080CED0A}" type="sibTrans" cxnId="{703A5C85-EDB0-44B1-B489-0E687CDC6675}">
      <dgm:prSet/>
      <dgm:spPr/>
      <dgm:t>
        <a:bodyPr/>
        <a:lstStyle/>
        <a:p>
          <a:endParaRPr lang="ru-RU" sz="1600"/>
        </a:p>
      </dgm:t>
    </dgm:pt>
    <dgm:pt modelId="{47F59ACE-A594-4647-8F96-392AA98FE938}">
      <dgm:prSet custT="1"/>
      <dgm:spPr>
        <a:solidFill>
          <a:srgbClr val="355E8F">
            <a:alpha val="85000"/>
          </a:srgbClr>
        </a:solidFill>
        <a:ln>
          <a:solidFill>
            <a:schemeClr val="bg1"/>
          </a:solidFill>
        </a:ln>
      </dgm:spPr>
      <dgm:t>
        <a:bodyPr/>
        <a:lstStyle/>
        <a:p>
          <a:pPr marL="54000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800" dirty="0"/>
            <a:t>Департамент операций на финансовых рынках</a:t>
          </a:r>
        </a:p>
      </dgm:t>
    </dgm:pt>
    <dgm:pt modelId="{125DC7FF-191B-48E3-BFE4-F928C42C2518}" type="parTrans" cxnId="{3A7F83AE-BFA1-45F4-857B-5A7C0C3B2506}">
      <dgm:prSet/>
      <dgm:spPr/>
      <dgm:t>
        <a:bodyPr/>
        <a:lstStyle/>
        <a:p>
          <a:endParaRPr lang="ru-RU" sz="1600"/>
        </a:p>
      </dgm:t>
    </dgm:pt>
    <dgm:pt modelId="{69F6E14C-4465-4207-9BEA-5CB8DA74869A}" type="sibTrans" cxnId="{3A7F83AE-BFA1-45F4-857B-5A7C0C3B2506}">
      <dgm:prSet/>
      <dgm:spPr/>
      <dgm:t>
        <a:bodyPr/>
        <a:lstStyle/>
        <a:p>
          <a:endParaRPr lang="ru-RU" sz="1600"/>
        </a:p>
      </dgm:t>
    </dgm:pt>
    <dgm:pt modelId="{E8BD8C57-7702-41F7-B109-1FCC8B2EC0C5}">
      <dgm:prSet custT="1"/>
      <dgm:spPr>
        <a:solidFill>
          <a:srgbClr val="355E8F">
            <a:alpha val="85000"/>
          </a:srgbClr>
        </a:solidFill>
        <a:ln>
          <a:solidFill>
            <a:schemeClr val="bg1"/>
          </a:solidFill>
        </a:ln>
      </dgm:spPr>
      <dgm:t>
        <a:bodyPr/>
        <a:lstStyle/>
        <a:p>
          <a:pPr marL="54000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800" dirty="0"/>
            <a:t>Департамент финансовой стабильности</a:t>
          </a:r>
        </a:p>
      </dgm:t>
    </dgm:pt>
    <dgm:pt modelId="{DFD4E9DF-8A9B-4665-A1FF-161AE7967720}" type="parTrans" cxnId="{464CEAE8-9453-41FD-BA27-6B40B81DB4C1}">
      <dgm:prSet/>
      <dgm:spPr/>
      <dgm:t>
        <a:bodyPr/>
        <a:lstStyle/>
        <a:p>
          <a:endParaRPr lang="ru-RU" sz="1600"/>
        </a:p>
      </dgm:t>
    </dgm:pt>
    <dgm:pt modelId="{78FD6D32-BA3A-4CC2-BC73-8D258BD3FBDA}" type="sibTrans" cxnId="{464CEAE8-9453-41FD-BA27-6B40B81DB4C1}">
      <dgm:prSet/>
      <dgm:spPr/>
      <dgm:t>
        <a:bodyPr/>
        <a:lstStyle/>
        <a:p>
          <a:endParaRPr lang="ru-RU" sz="1600"/>
        </a:p>
      </dgm:t>
    </dgm:pt>
    <dgm:pt modelId="{10660840-D0E7-4638-95F8-4BA3FD5DD6FC}">
      <dgm:prSet custT="1"/>
      <dgm:spPr>
        <a:solidFill>
          <a:srgbClr val="355E8F">
            <a:alpha val="85000"/>
          </a:srgbClr>
        </a:solidFill>
        <a:ln>
          <a:solidFill>
            <a:schemeClr val="bg1"/>
          </a:solidFill>
        </a:ln>
      </dgm:spPr>
      <dgm:t>
        <a:bodyPr/>
        <a:lstStyle/>
        <a:p>
          <a:pPr marL="54000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800" dirty="0"/>
            <a:t>Департамент инвестиционных финансовых посредников</a:t>
          </a:r>
        </a:p>
      </dgm:t>
    </dgm:pt>
    <dgm:pt modelId="{5B086E8E-46B3-4510-A4BC-FDC1C5CD63D6}" type="parTrans" cxnId="{E664DF76-FF84-44AD-8927-E6E96730C3E1}">
      <dgm:prSet/>
      <dgm:spPr/>
      <dgm:t>
        <a:bodyPr/>
        <a:lstStyle/>
        <a:p>
          <a:endParaRPr lang="ru-RU" sz="1600"/>
        </a:p>
      </dgm:t>
    </dgm:pt>
    <dgm:pt modelId="{E31324D8-8E75-4984-899A-690AF31B9327}" type="sibTrans" cxnId="{E664DF76-FF84-44AD-8927-E6E96730C3E1}">
      <dgm:prSet/>
      <dgm:spPr/>
      <dgm:t>
        <a:bodyPr/>
        <a:lstStyle/>
        <a:p>
          <a:endParaRPr lang="ru-RU" sz="1600"/>
        </a:p>
      </dgm:t>
    </dgm:pt>
    <dgm:pt modelId="{CC4A48EB-9B9B-4A99-9063-178434F56692}">
      <dgm:prSet custT="1"/>
      <dgm:spPr>
        <a:solidFill>
          <a:srgbClr val="355E8F">
            <a:alpha val="85000"/>
          </a:srgbClr>
        </a:solidFill>
        <a:ln>
          <a:solidFill>
            <a:schemeClr val="bg1"/>
          </a:solidFill>
        </a:ln>
      </dgm:spPr>
      <dgm:t>
        <a:bodyPr/>
        <a:lstStyle/>
        <a:p>
          <a:pPr marL="54000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800" dirty="0"/>
            <a:t>Департамент инфраструктуры финансового рынка</a:t>
          </a:r>
        </a:p>
      </dgm:t>
    </dgm:pt>
    <dgm:pt modelId="{A3A2416B-6DBE-49A9-ADCA-B6577BD90170}" type="parTrans" cxnId="{37A87670-5D50-411F-8BDD-E96278D9F3FF}">
      <dgm:prSet/>
      <dgm:spPr/>
      <dgm:t>
        <a:bodyPr/>
        <a:lstStyle/>
        <a:p>
          <a:endParaRPr lang="ru-RU" sz="1600"/>
        </a:p>
      </dgm:t>
    </dgm:pt>
    <dgm:pt modelId="{5D675F05-8ECB-47BF-AD4B-780DC61025B8}" type="sibTrans" cxnId="{37A87670-5D50-411F-8BDD-E96278D9F3FF}">
      <dgm:prSet/>
      <dgm:spPr/>
      <dgm:t>
        <a:bodyPr/>
        <a:lstStyle/>
        <a:p>
          <a:endParaRPr lang="ru-RU" sz="1600"/>
        </a:p>
      </dgm:t>
    </dgm:pt>
    <dgm:pt modelId="{1B0EAF86-F644-4932-A600-757E4573F262}">
      <dgm:prSet custT="1"/>
      <dgm:spPr>
        <a:solidFill>
          <a:srgbClr val="355E8F">
            <a:alpha val="85000"/>
          </a:srgbClr>
        </a:solidFill>
        <a:ln>
          <a:solidFill>
            <a:schemeClr val="bg1"/>
          </a:solidFill>
        </a:ln>
      </dgm:spPr>
      <dgm:t>
        <a:bodyPr/>
        <a:lstStyle/>
        <a:p>
          <a:pPr marL="54000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800" dirty="0" smtClean="0"/>
            <a:t>Служба по защите прав потребителей и обеспечению доступности финансовых услуг</a:t>
          </a:r>
          <a:endParaRPr lang="ru-RU" sz="1800" dirty="0"/>
        </a:p>
      </dgm:t>
    </dgm:pt>
    <dgm:pt modelId="{430C2AF5-FC80-48F8-A4A1-1883E24B52CA}" type="parTrans" cxnId="{EFB06927-A156-4B64-B92F-047049F9D485}">
      <dgm:prSet/>
      <dgm:spPr/>
      <dgm:t>
        <a:bodyPr/>
        <a:lstStyle/>
        <a:p>
          <a:endParaRPr lang="ru-RU" sz="1600"/>
        </a:p>
      </dgm:t>
    </dgm:pt>
    <dgm:pt modelId="{90BE9F01-B47D-40F0-8A71-E2F0127680D8}" type="sibTrans" cxnId="{EFB06927-A156-4B64-B92F-047049F9D485}">
      <dgm:prSet/>
      <dgm:spPr/>
      <dgm:t>
        <a:bodyPr/>
        <a:lstStyle/>
        <a:p>
          <a:endParaRPr lang="ru-RU" sz="1600"/>
        </a:p>
      </dgm:t>
    </dgm:pt>
    <dgm:pt modelId="{1E414E77-5FD8-4ED1-94D0-FD2BF492BCA7}">
      <dgm:prSet phldrT="[Текст]" custT="1"/>
      <dgm:spPr>
        <a:solidFill>
          <a:srgbClr val="355E8F">
            <a:alpha val="85000"/>
          </a:srgbClr>
        </a:solidFill>
        <a:ln>
          <a:solidFill>
            <a:schemeClr val="bg1"/>
          </a:solidFill>
        </a:ln>
      </dgm:spPr>
      <dgm:t>
        <a:bodyPr/>
        <a:lstStyle/>
        <a:p>
          <a:pPr marL="54000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800" dirty="0" smtClean="0"/>
            <a:t>Департамент </a:t>
          </a:r>
          <a:r>
            <a:rPr lang="ru-RU" sz="1800" dirty="0"/>
            <a:t>исследований и прогнозирования</a:t>
          </a:r>
        </a:p>
      </dgm:t>
    </dgm:pt>
    <dgm:pt modelId="{698AF2BA-F359-492B-8D4C-DC6A2A779EC4}" type="parTrans" cxnId="{71FF94B0-8AE6-40E9-A59A-B21822A69452}">
      <dgm:prSet/>
      <dgm:spPr/>
      <dgm:t>
        <a:bodyPr/>
        <a:lstStyle/>
        <a:p>
          <a:endParaRPr lang="ru-RU" sz="2000"/>
        </a:p>
      </dgm:t>
    </dgm:pt>
    <dgm:pt modelId="{7862D802-F2C5-48EE-B9F0-06A6F1C50FFE}" type="sibTrans" cxnId="{71FF94B0-8AE6-40E9-A59A-B21822A69452}">
      <dgm:prSet/>
      <dgm:spPr/>
      <dgm:t>
        <a:bodyPr/>
        <a:lstStyle/>
        <a:p>
          <a:endParaRPr lang="ru-RU" sz="2000"/>
        </a:p>
      </dgm:t>
    </dgm:pt>
    <dgm:pt modelId="{F0EE9B94-0D84-4C88-8632-47477C8A9E2A}" type="pres">
      <dgm:prSet presAssocID="{D398E8EE-4B31-4CA9-A9B1-E8A3C7F5BDF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0A31E1-FAD4-48B0-8ECD-08EBB2AC37CC}" type="pres">
      <dgm:prSet presAssocID="{12226984-6A64-4972-AFEB-05BC03383E3A}" presName="comp" presStyleCnt="0"/>
      <dgm:spPr/>
    </dgm:pt>
    <dgm:pt modelId="{08CACADF-6434-4B81-82CE-7808C815DAD6}" type="pres">
      <dgm:prSet presAssocID="{12226984-6A64-4972-AFEB-05BC03383E3A}" presName="box" presStyleLbl="node1" presStyleIdx="0" presStyleCnt="2" custScaleY="90134" custLinFactNeighborX="1329" custLinFactNeighborY="918"/>
      <dgm:spPr/>
      <dgm:t>
        <a:bodyPr/>
        <a:lstStyle/>
        <a:p>
          <a:endParaRPr lang="ru-RU"/>
        </a:p>
      </dgm:t>
    </dgm:pt>
    <dgm:pt modelId="{55F491C4-5C5F-4BB9-9F69-3CE76ECDD51B}" type="pres">
      <dgm:prSet presAssocID="{12226984-6A64-4972-AFEB-05BC03383E3A}" presName="img" presStyleLbl="fgImgPlace1" presStyleIdx="0" presStyleCnt="2" custScaleX="111630" custLinFactNeighborX="5326" custLinFactNeighborY="-421"/>
      <dgm:spPr>
        <a:blipFill rotWithShape="1">
          <a:blip xmlns:r="http://schemas.openxmlformats.org/officeDocument/2006/relationships" r:embed="rId1"/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01DD05F2-62D2-42AD-A477-160D838A9739}" type="pres">
      <dgm:prSet presAssocID="{12226984-6A64-4972-AFEB-05BC03383E3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56114-FAA5-4229-A738-CAC2952722B0}" type="pres">
      <dgm:prSet presAssocID="{3D52496E-F05E-4908-97A6-51126941B013}" presName="spacer" presStyleCnt="0"/>
      <dgm:spPr/>
    </dgm:pt>
    <dgm:pt modelId="{9A17575D-E8FD-4C79-8E21-371E7BE46E03}" type="pres">
      <dgm:prSet presAssocID="{3226E7A8-35D0-4CD4-8CEA-499E620F080E}" presName="comp" presStyleCnt="0"/>
      <dgm:spPr/>
    </dgm:pt>
    <dgm:pt modelId="{AE3E1B59-F19B-4529-8600-F320558F30FA}" type="pres">
      <dgm:prSet presAssocID="{3226E7A8-35D0-4CD4-8CEA-499E620F080E}" presName="box" presStyleLbl="node1" presStyleIdx="1" presStyleCnt="2" custScaleY="237131" custLinFactNeighborX="1329" custLinFactNeighborY="918"/>
      <dgm:spPr/>
      <dgm:t>
        <a:bodyPr/>
        <a:lstStyle/>
        <a:p>
          <a:endParaRPr lang="ru-RU"/>
        </a:p>
      </dgm:t>
    </dgm:pt>
    <dgm:pt modelId="{36DBF33D-4382-4D0D-980B-8D43CEB1B1B8}" type="pres">
      <dgm:prSet presAssocID="{3226E7A8-35D0-4CD4-8CEA-499E620F080E}" presName="img" presStyleLbl="fgImgPlace1" presStyleIdx="1" presStyleCnt="2" custScaleX="114670" custLinFactNeighborX="6856" custLinFactNeighborY="-3296"/>
      <dgm:spPr>
        <a:blipFill rotWithShape="1">
          <a:blip xmlns:r="http://schemas.openxmlformats.org/officeDocument/2006/relationships" r:embed="rId2"/>
          <a:srcRect/>
          <a:stretch>
            <a:fillRect t="-14000" b="-14000"/>
          </a:stretch>
        </a:blipFill>
      </dgm:spPr>
      <dgm:t>
        <a:bodyPr/>
        <a:lstStyle/>
        <a:p>
          <a:endParaRPr lang="ru-RU"/>
        </a:p>
      </dgm:t>
    </dgm:pt>
    <dgm:pt modelId="{7743E953-7B82-4AF6-8C91-FBB517E7BFE7}" type="pres">
      <dgm:prSet presAssocID="{3226E7A8-35D0-4CD4-8CEA-499E620F080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E62CA7-52EF-4379-945F-3608A8C570D2}" type="presOf" srcId="{10660840-D0E7-4638-95F8-4BA3FD5DD6FC}" destId="{AE3E1B59-F19B-4529-8600-F320558F30FA}" srcOrd="0" destOrd="6" presId="urn:microsoft.com/office/officeart/2005/8/layout/vList4"/>
    <dgm:cxn modelId="{FF4A2498-22BD-4266-81A7-33DE8F8D19AC}" type="presOf" srcId="{CC4A48EB-9B9B-4A99-9063-178434F56692}" destId="{7743E953-7B82-4AF6-8C91-FBB517E7BFE7}" srcOrd="1" destOrd="7" presId="urn:microsoft.com/office/officeart/2005/8/layout/vList4"/>
    <dgm:cxn modelId="{ED04A21B-5454-4F5B-8D3F-846F2C5B9CDF}" type="presOf" srcId="{1E414E77-5FD8-4ED1-94D0-FD2BF492BCA7}" destId="{AE3E1B59-F19B-4529-8600-F320558F30FA}" srcOrd="0" destOrd="2" presId="urn:microsoft.com/office/officeart/2005/8/layout/vList4"/>
    <dgm:cxn modelId="{703A5C85-EDB0-44B1-B489-0E687CDC6675}" srcId="{3226E7A8-35D0-4CD4-8CEA-499E620F080E}" destId="{90AEBE52-975B-4ED1-9301-EC33B637BD59}" srcOrd="2" destOrd="0" parTransId="{23C8B95B-8962-4A54-AB1E-AF5DCD48A661}" sibTransId="{0691EAD2-8A5C-482C-A63F-3804080CED0A}"/>
    <dgm:cxn modelId="{14F80308-F1EC-479C-8F56-0BC36846A5A0}" type="presOf" srcId="{3226E7A8-35D0-4CD4-8CEA-499E620F080E}" destId="{AE3E1B59-F19B-4529-8600-F320558F30FA}" srcOrd="0" destOrd="0" presId="urn:microsoft.com/office/officeart/2005/8/layout/vList4"/>
    <dgm:cxn modelId="{28E51C7B-9841-4E3F-A1B7-AB4161B12CE0}" type="presOf" srcId="{1B0EAF86-F644-4932-A600-757E4573F262}" destId="{AE3E1B59-F19B-4529-8600-F320558F30FA}" srcOrd="0" destOrd="8" presId="urn:microsoft.com/office/officeart/2005/8/layout/vList4"/>
    <dgm:cxn modelId="{37A87670-5D50-411F-8BDD-E96278D9F3FF}" srcId="{3226E7A8-35D0-4CD4-8CEA-499E620F080E}" destId="{CC4A48EB-9B9B-4A99-9063-178434F56692}" srcOrd="6" destOrd="0" parTransId="{A3A2416B-6DBE-49A9-ADCA-B6577BD90170}" sibTransId="{5D675F05-8ECB-47BF-AD4B-780DC61025B8}"/>
    <dgm:cxn modelId="{0D8A700E-F2F0-4455-A5B5-E033BBF134D3}" type="presOf" srcId="{12226984-6A64-4972-AFEB-05BC03383E3A}" destId="{08CACADF-6434-4B81-82CE-7808C815DAD6}" srcOrd="0" destOrd="0" presId="urn:microsoft.com/office/officeart/2005/8/layout/vList4"/>
    <dgm:cxn modelId="{464CEAE8-9453-41FD-BA27-6B40B81DB4C1}" srcId="{3226E7A8-35D0-4CD4-8CEA-499E620F080E}" destId="{E8BD8C57-7702-41F7-B109-1FCC8B2EC0C5}" srcOrd="4" destOrd="0" parTransId="{DFD4E9DF-8A9B-4665-A1FF-161AE7967720}" sibTransId="{78FD6D32-BA3A-4CC2-BC73-8D258BD3FBDA}"/>
    <dgm:cxn modelId="{CA0292A1-02BD-4C1F-8A5D-676C1DACD816}" type="presOf" srcId="{90AEBE52-975B-4ED1-9301-EC33B637BD59}" destId="{AE3E1B59-F19B-4529-8600-F320558F30FA}" srcOrd="0" destOrd="3" presId="urn:microsoft.com/office/officeart/2005/8/layout/vList4"/>
    <dgm:cxn modelId="{EAC5FE45-720C-4F59-9EFF-DE14BB6B0E3B}" type="presOf" srcId="{E8BD8C57-7702-41F7-B109-1FCC8B2EC0C5}" destId="{7743E953-7B82-4AF6-8C91-FBB517E7BFE7}" srcOrd="1" destOrd="5" presId="urn:microsoft.com/office/officeart/2005/8/layout/vList4"/>
    <dgm:cxn modelId="{76A6F643-0225-4CD2-B2A4-AD5868004585}" srcId="{D398E8EE-4B31-4CA9-A9B1-E8A3C7F5BDFA}" destId="{3226E7A8-35D0-4CD4-8CEA-499E620F080E}" srcOrd="1" destOrd="0" parTransId="{FFCC52C4-6521-49B5-BAF4-891FDFD45917}" sibTransId="{63C9CA2E-EAFC-4F74-9258-DFC6A88B1E06}"/>
    <dgm:cxn modelId="{44AB8F56-8D48-4A43-82D6-40446FFB0119}" type="presOf" srcId="{D398E8EE-4B31-4CA9-A9B1-E8A3C7F5BDFA}" destId="{F0EE9B94-0D84-4C88-8632-47477C8A9E2A}" srcOrd="0" destOrd="0" presId="urn:microsoft.com/office/officeart/2005/8/layout/vList4"/>
    <dgm:cxn modelId="{96605168-14DF-4CED-B5BF-B6DF3EC82410}" type="presOf" srcId="{C693D113-C720-45BF-8C90-647ECEEE19B4}" destId="{7743E953-7B82-4AF6-8C91-FBB517E7BFE7}" srcOrd="1" destOrd="1" presId="urn:microsoft.com/office/officeart/2005/8/layout/vList4"/>
    <dgm:cxn modelId="{DE238AB3-BA65-4D82-9AD1-A95FFACFAB4E}" type="presOf" srcId="{47F59ACE-A594-4647-8F96-392AA98FE938}" destId="{7743E953-7B82-4AF6-8C91-FBB517E7BFE7}" srcOrd="1" destOrd="4" presId="urn:microsoft.com/office/officeart/2005/8/layout/vList4"/>
    <dgm:cxn modelId="{EEC63124-69B5-40AC-9EAF-51ADA00FB55E}" type="presOf" srcId="{12226984-6A64-4972-AFEB-05BC03383E3A}" destId="{01DD05F2-62D2-42AD-A477-160D838A9739}" srcOrd="1" destOrd="0" presId="urn:microsoft.com/office/officeart/2005/8/layout/vList4"/>
    <dgm:cxn modelId="{59A47412-6CD7-45DE-8814-1BC27A698F8A}" type="presOf" srcId="{E8BD8C57-7702-41F7-B109-1FCC8B2EC0C5}" destId="{AE3E1B59-F19B-4529-8600-F320558F30FA}" srcOrd="0" destOrd="5" presId="urn:microsoft.com/office/officeart/2005/8/layout/vList4"/>
    <dgm:cxn modelId="{359A1204-4933-40DE-A681-35D167418D11}" type="presOf" srcId="{3226E7A8-35D0-4CD4-8CEA-499E620F080E}" destId="{7743E953-7B82-4AF6-8C91-FBB517E7BFE7}" srcOrd="1" destOrd="0" presId="urn:microsoft.com/office/officeart/2005/8/layout/vList4"/>
    <dgm:cxn modelId="{42AF6695-17A8-4A8F-BD50-7B4441358FDC}" srcId="{3226E7A8-35D0-4CD4-8CEA-499E620F080E}" destId="{C693D113-C720-45BF-8C90-647ECEEE19B4}" srcOrd="0" destOrd="0" parTransId="{CB2B6BA6-40A8-4038-B05D-C9A24B5FD8F2}" sibTransId="{CAAC5AA8-229C-4720-B68D-C8E24667294D}"/>
    <dgm:cxn modelId="{72D2FB04-A6FF-433A-A143-EB3E256D04C0}" type="presOf" srcId="{C693D113-C720-45BF-8C90-647ECEEE19B4}" destId="{AE3E1B59-F19B-4529-8600-F320558F30FA}" srcOrd="0" destOrd="1" presId="urn:microsoft.com/office/officeart/2005/8/layout/vList4"/>
    <dgm:cxn modelId="{793500E7-1282-4D4D-8FCF-81B4FC4C2BFF}" type="presOf" srcId="{90AEBE52-975B-4ED1-9301-EC33B637BD59}" destId="{7743E953-7B82-4AF6-8C91-FBB517E7BFE7}" srcOrd="1" destOrd="3" presId="urn:microsoft.com/office/officeart/2005/8/layout/vList4"/>
    <dgm:cxn modelId="{2845EC4E-DD69-4CF1-B9F7-3323EAD05409}" type="presOf" srcId="{CC4A48EB-9B9B-4A99-9063-178434F56692}" destId="{AE3E1B59-F19B-4529-8600-F320558F30FA}" srcOrd="0" destOrd="7" presId="urn:microsoft.com/office/officeart/2005/8/layout/vList4"/>
    <dgm:cxn modelId="{1BE58B00-312A-48D4-B000-77A7EE6C537B}" type="presOf" srcId="{1B0EAF86-F644-4932-A600-757E4573F262}" destId="{7743E953-7B82-4AF6-8C91-FBB517E7BFE7}" srcOrd="1" destOrd="8" presId="urn:microsoft.com/office/officeart/2005/8/layout/vList4"/>
    <dgm:cxn modelId="{AB49D4F6-3D82-4EC7-8F1E-9B5B9AE2CD91}" type="presOf" srcId="{1E414E77-5FD8-4ED1-94D0-FD2BF492BCA7}" destId="{7743E953-7B82-4AF6-8C91-FBB517E7BFE7}" srcOrd="1" destOrd="2" presId="urn:microsoft.com/office/officeart/2005/8/layout/vList4"/>
    <dgm:cxn modelId="{BEDD36B3-48F4-4535-AC3C-BD7A1B0B3E20}" type="presOf" srcId="{47F59ACE-A594-4647-8F96-392AA98FE938}" destId="{AE3E1B59-F19B-4529-8600-F320558F30FA}" srcOrd="0" destOrd="4" presId="urn:microsoft.com/office/officeart/2005/8/layout/vList4"/>
    <dgm:cxn modelId="{0EA5B10F-58BD-4ACF-A6CE-2BC7D67AC283}" type="presOf" srcId="{10660840-D0E7-4638-95F8-4BA3FD5DD6FC}" destId="{7743E953-7B82-4AF6-8C91-FBB517E7BFE7}" srcOrd="1" destOrd="6" presId="urn:microsoft.com/office/officeart/2005/8/layout/vList4"/>
    <dgm:cxn modelId="{096EF040-E7AF-4D0D-8675-BFD9E9350E6B}" srcId="{D398E8EE-4B31-4CA9-A9B1-E8A3C7F5BDFA}" destId="{12226984-6A64-4972-AFEB-05BC03383E3A}" srcOrd="0" destOrd="0" parTransId="{3ABB94D5-CE9D-4D62-9903-BBD88946FC89}" sibTransId="{3D52496E-F05E-4908-97A6-51126941B013}"/>
    <dgm:cxn modelId="{E664DF76-FF84-44AD-8927-E6E96730C3E1}" srcId="{3226E7A8-35D0-4CD4-8CEA-499E620F080E}" destId="{10660840-D0E7-4638-95F8-4BA3FD5DD6FC}" srcOrd="5" destOrd="0" parTransId="{5B086E8E-46B3-4510-A4BC-FDC1C5CD63D6}" sibTransId="{E31324D8-8E75-4984-899A-690AF31B9327}"/>
    <dgm:cxn modelId="{71FF94B0-8AE6-40E9-A59A-B21822A69452}" srcId="{3226E7A8-35D0-4CD4-8CEA-499E620F080E}" destId="{1E414E77-5FD8-4ED1-94D0-FD2BF492BCA7}" srcOrd="1" destOrd="0" parTransId="{698AF2BA-F359-492B-8D4C-DC6A2A779EC4}" sibTransId="{7862D802-F2C5-48EE-B9F0-06A6F1C50FFE}"/>
    <dgm:cxn modelId="{EFB06927-A156-4B64-B92F-047049F9D485}" srcId="{3226E7A8-35D0-4CD4-8CEA-499E620F080E}" destId="{1B0EAF86-F644-4932-A600-757E4573F262}" srcOrd="7" destOrd="0" parTransId="{430C2AF5-FC80-48F8-A4A1-1883E24B52CA}" sibTransId="{90BE9F01-B47D-40F0-8A71-E2F0127680D8}"/>
    <dgm:cxn modelId="{3A7F83AE-BFA1-45F4-857B-5A7C0C3B2506}" srcId="{3226E7A8-35D0-4CD4-8CEA-499E620F080E}" destId="{47F59ACE-A594-4647-8F96-392AA98FE938}" srcOrd="3" destOrd="0" parTransId="{125DC7FF-191B-48E3-BFE4-F928C42C2518}" sibTransId="{69F6E14C-4465-4207-9BEA-5CB8DA74869A}"/>
    <dgm:cxn modelId="{89605BFD-88AC-4101-87AC-2668CE25AE6E}" type="presParOf" srcId="{F0EE9B94-0D84-4C88-8632-47477C8A9E2A}" destId="{AF0A31E1-FAD4-48B0-8ECD-08EBB2AC37CC}" srcOrd="0" destOrd="0" presId="urn:microsoft.com/office/officeart/2005/8/layout/vList4"/>
    <dgm:cxn modelId="{66E3EDF3-CAA7-4885-A382-BE3308A54DBA}" type="presParOf" srcId="{AF0A31E1-FAD4-48B0-8ECD-08EBB2AC37CC}" destId="{08CACADF-6434-4B81-82CE-7808C815DAD6}" srcOrd="0" destOrd="0" presId="urn:microsoft.com/office/officeart/2005/8/layout/vList4"/>
    <dgm:cxn modelId="{82A5CD85-7041-41D6-B6F6-032973C56777}" type="presParOf" srcId="{AF0A31E1-FAD4-48B0-8ECD-08EBB2AC37CC}" destId="{55F491C4-5C5F-4BB9-9F69-3CE76ECDD51B}" srcOrd="1" destOrd="0" presId="urn:microsoft.com/office/officeart/2005/8/layout/vList4"/>
    <dgm:cxn modelId="{9CC574E0-2457-4B79-B768-75CAAA93098C}" type="presParOf" srcId="{AF0A31E1-FAD4-48B0-8ECD-08EBB2AC37CC}" destId="{01DD05F2-62D2-42AD-A477-160D838A9739}" srcOrd="2" destOrd="0" presId="urn:microsoft.com/office/officeart/2005/8/layout/vList4"/>
    <dgm:cxn modelId="{2B8AE53B-9C97-4A2A-9CDA-C159B6726856}" type="presParOf" srcId="{F0EE9B94-0D84-4C88-8632-47477C8A9E2A}" destId="{5B156114-FAA5-4229-A738-CAC2952722B0}" srcOrd="1" destOrd="0" presId="urn:microsoft.com/office/officeart/2005/8/layout/vList4"/>
    <dgm:cxn modelId="{C2636213-0BB0-40A4-BAD0-067566FC5D4C}" type="presParOf" srcId="{F0EE9B94-0D84-4C88-8632-47477C8A9E2A}" destId="{9A17575D-E8FD-4C79-8E21-371E7BE46E03}" srcOrd="2" destOrd="0" presId="urn:microsoft.com/office/officeart/2005/8/layout/vList4"/>
    <dgm:cxn modelId="{FDCA68DB-5923-4746-B72B-052846C9AC31}" type="presParOf" srcId="{9A17575D-E8FD-4C79-8E21-371E7BE46E03}" destId="{AE3E1B59-F19B-4529-8600-F320558F30FA}" srcOrd="0" destOrd="0" presId="urn:microsoft.com/office/officeart/2005/8/layout/vList4"/>
    <dgm:cxn modelId="{6CE0085F-1918-4704-B5F5-F7F4F8CB5F44}" type="presParOf" srcId="{9A17575D-E8FD-4C79-8E21-371E7BE46E03}" destId="{36DBF33D-4382-4D0D-980B-8D43CEB1B1B8}" srcOrd="1" destOrd="0" presId="urn:microsoft.com/office/officeart/2005/8/layout/vList4"/>
    <dgm:cxn modelId="{F1290E4E-4386-43F2-B836-73A93FA586DF}" type="presParOf" srcId="{9A17575D-E8FD-4C79-8E21-371E7BE46E03}" destId="{7743E953-7B82-4AF6-8C91-FBB517E7BFE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98E8EE-4B31-4CA9-A9B1-E8A3C7F5BDF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226984-6A64-4972-AFEB-05BC03383E3A}">
      <dgm:prSet phldrT="[Текст]"/>
      <dgm:spPr>
        <a:solidFill>
          <a:srgbClr val="355E8F">
            <a:alpha val="85000"/>
          </a:srgbClr>
        </a:solidFill>
      </dgm:spPr>
      <dgm:t>
        <a:bodyPr/>
        <a:lstStyle/>
        <a:p>
          <a:pPr algn="ctr"/>
          <a:r>
            <a:rPr lang="ru-RU" dirty="0"/>
            <a:t>ФЕДЕРАЛЬНАЯ НАЛОГОВАЯ СЛУЖБА</a:t>
          </a:r>
        </a:p>
        <a:p>
          <a:pPr algn="l"/>
          <a:r>
            <a:rPr lang="ru-RU" b="0" i="0" dirty="0"/>
            <a:t>контрольно-надзорная деятельность в сфере ПОД/ФТ за организациями, содержащими тотализаторы и букмекерские конторы, а также организующими и проводящими лотереи, тотализаторы (взаимное пари) и иные основанные на риске игры, в том числе в электронной форме. </a:t>
          </a:r>
          <a:endParaRPr lang="ru-RU" dirty="0"/>
        </a:p>
      </dgm:t>
    </dgm:pt>
    <dgm:pt modelId="{3ABB94D5-CE9D-4D62-9903-BBD88946FC89}" type="parTrans" cxnId="{096EF040-E7AF-4D0D-8675-BFD9E9350E6B}">
      <dgm:prSet/>
      <dgm:spPr/>
      <dgm:t>
        <a:bodyPr/>
        <a:lstStyle/>
        <a:p>
          <a:endParaRPr lang="ru-RU"/>
        </a:p>
      </dgm:t>
    </dgm:pt>
    <dgm:pt modelId="{3D52496E-F05E-4908-97A6-51126941B013}" type="sibTrans" cxnId="{096EF040-E7AF-4D0D-8675-BFD9E9350E6B}">
      <dgm:prSet/>
      <dgm:spPr/>
      <dgm:t>
        <a:bodyPr/>
        <a:lstStyle/>
        <a:p>
          <a:endParaRPr lang="ru-RU"/>
        </a:p>
      </dgm:t>
    </dgm:pt>
    <dgm:pt modelId="{3226E7A8-35D0-4CD4-8CEA-499E620F080E}">
      <dgm:prSet phldrT="[Текст]" custT="1"/>
      <dgm:spPr>
        <a:solidFill>
          <a:srgbClr val="355E8F">
            <a:alpha val="85000"/>
          </a:srgbClr>
        </a:solidFill>
      </dgm:spPr>
      <dgm:t>
        <a:bodyPr/>
        <a:lstStyle/>
        <a:p>
          <a:pPr algn="ctr"/>
          <a:r>
            <a:rPr lang="ru-RU" sz="2300" dirty="0"/>
            <a:t>ФЕДЕРАЛЬНАЯ ПРОБИРНАЯ ПАЛАТА</a:t>
          </a:r>
        </a:p>
        <a:p>
          <a:pPr algn="l"/>
          <a:r>
            <a:rPr lang="ru-RU" sz="2300" dirty="0"/>
            <a:t>контрольно-надзорная деятельность з</a:t>
          </a:r>
          <a:r>
            <a:rPr lang="ru-RU" sz="2300" b="0" i="0" dirty="0"/>
            <a:t>а исполнением организациями и индивидуальными предпринимателями, осуществляющими скупку, куплю-продажу драгоценных металлов и драгоценных камней, ювелирных изделий из них, законодательства РФ о ПОД/ФТ </a:t>
          </a:r>
          <a:endParaRPr lang="ru-RU" sz="2300" dirty="0"/>
        </a:p>
      </dgm:t>
    </dgm:pt>
    <dgm:pt modelId="{FFCC52C4-6521-49B5-BAF4-891FDFD45917}" type="parTrans" cxnId="{76A6F643-0225-4CD2-B2A4-AD5868004585}">
      <dgm:prSet/>
      <dgm:spPr/>
      <dgm:t>
        <a:bodyPr/>
        <a:lstStyle/>
        <a:p>
          <a:endParaRPr lang="ru-RU"/>
        </a:p>
      </dgm:t>
    </dgm:pt>
    <dgm:pt modelId="{63C9CA2E-EAFC-4F74-9258-DFC6A88B1E06}" type="sibTrans" cxnId="{76A6F643-0225-4CD2-B2A4-AD5868004585}">
      <dgm:prSet/>
      <dgm:spPr/>
      <dgm:t>
        <a:bodyPr/>
        <a:lstStyle/>
        <a:p>
          <a:endParaRPr lang="ru-RU"/>
        </a:p>
      </dgm:t>
    </dgm:pt>
    <dgm:pt modelId="{F0EE9B94-0D84-4C88-8632-47477C8A9E2A}" type="pres">
      <dgm:prSet presAssocID="{D398E8EE-4B31-4CA9-A9B1-E8A3C7F5BDF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0A31E1-FAD4-48B0-8ECD-08EBB2AC37CC}" type="pres">
      <dgm:prSet presAssocID="{12226984-6A64-4972-AFEB-05BC03383E3A}" presName="comp" presStyleCnt="0"/>
      <dgm:spPr/>
    </dgm:pt>
    <dgm:pt modelId="{08CACADF-6434-4B81-82CE-7808C815DAD6}" type="pres">
      <dgm:prSet presAssocID="{12226984-6A64-4972-AFEB-05BC03383E3A}" presName="box" presStyleLbl="node1" presStyleIdx="0" presStyleCnt="2" custScaleY="53662"/>
      <dgm:spPr/>
      <dgm:t>
        <a:bodyPr/>
        <a:lstStyle/>
        <a:p>
          <a:endParaRPr lang="ru-RU"/>
        </a:p>
      </dgm:t>
    </dgm:pt>
    <dgm:pt modelId="{55F491C4-5C5F-4BB9-9F69-3CE76ECDD51B}" type="pres">
      <dgm:prSet presAssocID="{12226984-6A64-4972-AFEB-05BC03383E3A}" presName="img" presStyleLbl="fgImgPlace1" presStyleIdx="0" presStyleCnt="2" custScaleY="47744" custLinFactNeighborX="-3621" custLinFactNeighborY="-320"/>
      <dgm:spPr>
        <a:blipFill rotWithShape="1">
          <a:blip xmlns:r="http://schemas.openxmlformats.org/officeDocument/2006/relationships" r:embed="rId1"/>
          <a:srcRect/>
          <a:stretch>
            <a:fillRect l="-24000" r="-24000"/>
          </a:stretch>
        </a:blipFill>
      </dgm:spPr>
    </dgm:pt>
    <dgm:pt modelId="{01DD05F2-62D2-42AD-A477-160D838A9739}" type="pres">
      <dgm:prSet presAssocID="{12226984-6A64-4972-AFEB-05BC03383E3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56114-FAA5-4229-A738-CAC2952722B0}" type="pres">
      <dgm:prSet presAssocID="{3D52496E-F05E-4908-97A6-51126941B013}" presName="spacer" presStyleCnt="0"/>
      <dgm:spPr/>
    </dgm:pt>
    <dgm:pt modelId="{9A17575D-E8FD-4C79-8E21-371E7BE46E03}" type="pres">
      <dgm:prSet presAssocID="{3226E7A8-35D0-4CD4-8CEA-499E620F080E}" presName="comp" presStyleCnt="0"/>
      <dgm:spPr/>
    </dgm:pt>
    <dgm:pt modelId="{AE3E1B59-F19B-4529-8600-F320558F30FA}" type="pres">
      <dgm:prSet presAssocID="{3226E7A8-35D0-4CD4-8CEA-499E620F080E}" presName="box" presStyleLbl="node1" presStyleIdx="1" presStyleCnt="2" custScaleY="59846" custLinFactNeighborY="-4220"/>
      <dgm:spPr/>
      <dgm:t>
        <a:bodyPr/>
        <a:lstStyle/>
        <a:p>
          <a:endParaRPr lang="ru-RU"/>
        </a:p>
      </dgm:t>
    </dgm:pt>
    <dgm:pt modelId="{36DBF33D-4382-4D0D-980B-8D43CEB1B1B8}" type="pres">
      <dgm:prSet presAssocID="{3226E7A8-35D0-4CD4-8CEA-499E620F080E}" presName="img" presStyleLbl="fgImgPlace1" presStyleIdx="1" presStyleCnt="2" custScaleY="52239" custLinFactNeighborX="-4218" custLinFactNeighborY="-3690"/>
      <dgm:spPr>
        <a:blipFill rotWithShape="1">
          <a:blip xmlns:r="http://schemas.openxmlformats.org/officeDocument/2006/relationships" r:embed="rId2"/>
          <a:srcRect/>
          <a:stretch>
            <a:fillRect l="-40000" r="-40000"/>
          </a:stretch>
        </a:blipFill>
      </dgm:spPr>
    </dgm:pt>
    <dgm:pt modelId="{7743E953-7B82-4AF6-8C91-FBB517E7BFE7}" type="pres">
      <dgm:prSet presAssocID="{3226E7A8-35D0-4CD4-8CEA-499E620F080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8A700E-F2F0-4455-A5B5-E033BBF134D3}" type="presOf" srcId="{12226984-6A64-4972-AFEB-05BC03383E3A}" destId="{08CACADF-6434-4B81-82CE-7808C815DAD6}" srcOrd="0" destOrd="0" presId="urn:microsoft.com/office/officeart/2005/8/layout/vList4"/>
    <dgm:cxn modelId="{359A1204-4933-40DE-A681-35D167418D11}" type="presOf" srcId="{3226E7A8-35D0-4CD4-8CEA-499E620F080E}" destId="{7743E953-7B82-4AF6-8C91-FBB517E7BFE7}" srcOrd="1" destOrd="0" presId="urn:microsoft.com/office/officeart/2005/8/layout/vList4"/>
    <dgm:cxn modelId="{14F80308-F1EC-479C-8F56-0BC36846A5A0}" type="presOf" srcId="{3226E7A8-35D0-4CD4-8CEA-499E620F080E}" destId="{AE3E1B59-F19B-4529-8600-F320558F30FA}" srcOrd="0" destOrd="0" presId="urn:microsoft.com/office/officeart/2005/8/layout/vList4"/>
    <dgm:cxn modelId="{76A6F643-0225-4CD2-B2A4-AD5868004585}" srcId="{D398E8EE-4B31-4CA9-A9B1-E8A3C7F5BDFA}" destId="{3226E7A8-35D0-4CD4-8CEA-499E620F080E}" srcOrd="1" destOrd="0" parTransId="{FFCC52C4-6521-49B5-BAF4-891FDFD45917}" sibTransId="{63C9CA2E-EAFC-4F74-9258-DFC6A88B1E06}"/>
    <dgm:cxn modelId="{44AB8F56-8D48-4A43-82D6-40446FFB0119}" type="presOf" srcId="{D398E8EE-4B31-4CA9-A9B1-E8A3C7F5BDFA}" destId="{F0EE9B94-0D84-4C88-8632-47477C8A9E2A}" srcOrd="0" destOrd="0" presId="urn:microsoft.com/office/officeart/2005/8/layout/vList4"/>
    <dgm:cxn modelId="{EEC63124-69B5-40AC-9EAF-51ADA00FB55E}" type="presOf" srcId="{12226984-6A64-4972-AFEB-05BC03383E3A}" destId="{01DD05F2-62D2-42AD-A477-160D838A9739}" srcOrd="1" destOrd="0" presId="urn:microsoft.com/office/officeart/2005/8/layout/vList4"/>
    <dgm:cxn modelId="{096EF040-E7AF-4D0D-8675-BFD9E9350E6B}" srcId="{D398E8EE-4B31-4CA9-A9B1-E8A3C7F5BDFA}" destId="{12226984-6A64-4972-AFEB-05BC03383E3A}" srcOrd="0" destOrd="0" parTransId="{3ABB94D5-CE9D-4D62-9903-BBD88946FC89}" sibTransId="{3D52496E-F05E-4908-97A6-51126941B013}"/>
    <dgm:cxn modelId="{89605BFD-88AC-4101-87AC-2668CE25AE6E}" type="presParOf" srcId="{F0EE9B94-0D84-4C88-8632-47477C8A9E2A}" destId="{AF0A31E1-FAD4-48B0-8ECD-08EBB2AC37CC}" srcOrd="0" destOrd="0" presId="urn:microsoft.com/office/officeart/2005/8/layout/vList4"/>
    <dgm:cxn modelId="{66E3EDF3-CAA7-4885-A382-BE3308A54DBA}" type="presParOf" srcId="{AF0A31E1-FAD4-48B0-8ECD-08EBB2AC37CC}" destId="{08CACADF-6434-4B81-82CE-7808C815DAD6}" srcOrd="0" destOrd="0" presId="urn:microsoft.com/office/officeart/2005/8/layout/vList4"/>
    <dgm:cxn modelId="{82A5CD85-7041-41D6-B6F6-032973C56777}" type="presParOf" srcId="{AF0A31E1-FAD4-48B0-8ECD-08EBB2AC37CC}" destId="{55F491C4-5C5F-4BB9-9F69-3CE76ECDD51B}" srcOrd="1" destOrd="0" presId="urn:microsoft.com/office/officeart/2005/8/layout/vList4"/>
    <dgm:cxn modelId="{9CC574E0-2457-4B79-B768-75CAAA93098C}" type="presParOf" srcId="{AF0A31E1-FAD4-48B0-8ECD-08EBB2AC37CC}" destId="{01DD05F2-62D2-42AD-A477-160D838A9739}" srcOrd="2" destOrd="0" presId="urn:microsoft.com/office/officeart/2005/8/layout/vList4"/>
    <dgm:cxn modelId="{2B8AE53B-9C97-4A2A-9CDA-C159B6726856}" type="presParOf" srcId="{F0EE9B94-0D84-4C88-8632-47477C8A9E2A}" destId="{5B156114-FAA5-4229-A738-CAC2952722B0}" srcOrd="1" destOrd="0" presId="urn:microsoft.com/office/officeart/2005/8/layout/vList4"/>
    <dgm:cxn modelId="{C2636213-0BB0-40A4-BAD0-067566FC5D4C}" type="presParOf" srcId="{F0EE9B94-0D84-4C88-8632-47477C8A9E2A}" destId="{9A17575D-E8FD-4C79-8E21-371E7BE46E03}" srcOrd="2" destOrd="0" presId="urn:microsoft.com/office/officeart/2005/8/layout/vList4"/>
    <dgm:cxn modelId="{FDCA68DB-5923-4746-B72B-052846C9AC31}" type="presParOf" srcId="{9A17575D-E8FD-4C79-8E21-371E7BE46E03}" destId="{AE3E1B59-F19B-4529-8600-F320558F30FA}" srcOrd="0" destOrd="0" presId="urn:microsoft.com/office/officeart/2005/8/layout/vList4"/>
    <dgm:cxn modelId="{6CE0085F-1918-4704-B5F5-F7F4F8CB5F44}" type="presParOf" srcId="{9A17575D-E8FD-4C79-8E21-371E7BE46E03}" destId="{36DBF33D-4382-4D0D-980B-8D43CEB1B1B8}" srcOrd="1" destOrd="0" presId="urn:microsoft.com/office/officeart/2005/8/layout/vList4"/>
    <dgm:cxn modelId="{F1290E4E-4386-43F2-B836-73A93FA586DF}" type="presParOf" srcId="{9A17575D-E8FD-4C79-8E21-371E7BE46E03}" destId="{7743E953-7B82-4AF6-8C91-FBB517E7BFE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98E8EE-4B31-4CA9-A9B1-E8A3C7F5BDF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226984-6A64-4972-AFEB-05BC03383E3A}">
      <dgm:prSet phldrT="[Текст]" custT="1"/>
      <dgm:spPr>
        <a:solidFill>
          <a:srgbClr val="355E8F">
            <a:alpha val="85000"/>
          </a:srgbClr>
        </a:solidFill>
      </dgm:spPr>
      <dgm:t>
        <a:bodyPr/>
        <a:lstStyle/>
        <a:p>
          <a:pPr marL="0" algn="ctr">
            <a:spcAft>
              <a:spcPts val="0"/>
            </a:spcAft>
          </a:pPr>
          <a:r>
            <a:rPr lang="ru-RU" sz="2200" dirty="0"/>
            <a:t>ПРАВООХРАНИТЕЛЬНЫЕ ОРГАНЫ, </a:t>
          </a:r>
          <a:endParaRPr lang="en-US" sz="2200" dirty="0"/>
        </a:p>
        <a:p>
          <a:pPr marL="0" algn="ctr">
            <a:spcAft>
              <a:spcPct val="35000"/>
            </a:spcAft>
          </a:pPr>
          <a:r>
            <a:rPr lang="ru-RU" sz="2200" dirty="0"/>
            <a:t>УЧАСТВУЮЩИЕ В СИСТЕМЕ ПОД/ФТ</a:t>
          </a:r>
        </a:p>
        <a:p>
          <a:pPr marL="360000" algn="just">
            <a:spcAft>
              <a:spcPct val="35000"/>
            </a:spcAft>
          </a:pPr>
          <a:r>
            <a:rPr lang="ru-RU" sz="2200" b="0" i="0" dirty="0"/>
            <a:t>работа в подразделениях органов охраны правопорядка по проведению расследований финансовых преступлений в сфере ОД/ФТ/ФРОМУ</a:t>
          </a:r>
          <a:endParaRPr lang="ru-RU" sz="2200" dirty="0"/>
        </a:p>
      </dgm:t>
    </dgm:pt>
    <dgm:pt modelId="{3ABB94D5-CE9D-4D62-9903-BBD88946FC89}" type="parTrans" cxnId="{096EF040-E7AF-4D0D-8675-BFD9E9350E6B}">
      <dgm:prSet/>
      <dgm:spPr/>
      <dgm:t>
        <a:bodyPr/>
        <a:lstStyle/>
        <a:p>
          <a:endParaRPr lang="ru-RU" sz="2200"/>
        </a:p>
      </dgm:t>
    </dgm:pt>
    <dgm:pt modelId="{3D52496E-F05E-4908-97A6-51126941B013}" type="sibTrans" cxnId="{096EF040-E7AF-4D0D-8675-BFD9E9350E6B}">
      <dgm:prSet/>
      <dgm:spPr/>
      <dgm:t>
        <a:bodyPr/>
        <a:lstStyle/>
        <a:p>
          <a:endParaRPr lang="ru-RU" sz="2200"/>
        </a:p>
      </dgm:t>
    </dgm:pt>
    <dgm:pt modelId="{3226E7A8-35D0-4CD4-8CEA-499E620F080E}">
      <dgm:prSet phldrT="[Текст]" custT="1"/>
      <dgm:spPr>
        <a:solidFill>
          <a:srgbClr val="355E8F">
            <a:alpha val="85000"/>
          </a:srgbClr>
        </a:solidFill>
      </dgm:spPr>
      <dgm:t>
        <a:bodyPr/>
        <a:lstStyle/>
        <a:p>
          <a:pPr marL="0" algn="ctr"/>
          <a:r>
            <a:rPr lang="ru-RU" sz="2200" dirty="0"/>
            <a:t>ФЕДЕРАЛЬНАЯ СЛУЖБА ПО НАДЗОРУ В СФЕРЕ СВЯЗИ, ИНФОРМАЦИОННЫХ ТЕХНОЛОГИЙ И МАССОВЫХ КОММУНИКАЦИЙ (Роскомнадзор)</a:t>
          </a:r>
        </a:p>
        <a:p>
          <a:pPr marL="360000" algn="just"/>
          <a:r>
            <a:rPr lang="ru-RU" sz="2200" b="0" i="0" dirty="0"/>
            <a:t>работа в подразделениях службы, осуществляющих </a:t>
          </a:r>
          <a:r>
            <a:rPr lang="ru-RU" sz="2200" dirty="0"/>
            <a:t>контрольно-надзорную деятельность з</a:t>
          </a:r>
          <a:r>
            <a:rPr lang="ru-RU" sz="2200" b="0" i="0" dirty="0"/>
            <a:t>а исполнением операторами связи законодательства о ПОД/ФТ</a:t>
          </a:r>
          <a:endParaRPr lang="ru-RU" sz="2200" dirty="0"/>
        </a:p>
      </dgm:t>
    </dgm:pt>
    <dgm:pt modelId="{FFCC52C4-6521-49B5-BAF4-891FDFD45917}" type="parTrans" cxnId="{76A6F643-0225-4CD2-B2A4-AD5868004585}">
      <dgm:prSet/>
      <dgm:spPr/>
      <dgm:t>
        <a:bodyPr/>
        <a:lstStyle/>
        <a:p>
          <a:endParaRPr lang="ru-RU" sz="2200"/>
        </a:p>
      </dgm:t>
    </dgm:pt>
    <dgm:pt modelId="{63C9CA2E-EAFC-4F74-9258-DFC6A88B1E06}" type="sibTrans" cxnId="{76A6F643-0225-4CD2-B2A4-AD5868004585}">
      <dgm:prSet/>
      <dgm:spPr/>
      <dgm:t>
        <a:bodyPr/>
        <a:lstStyle/>
        <a:p>
          <a:endParaRPr lang="ru-RU" sz="2200"/>
        </a:p>
      </dgm:t>
    </dgm:pt>
    <dgm:pt modelId="{F0EE9B94-0D84-4C88-8632-47477C8A9E2A}" type="pres">
      <dgm:prSet presAssocID="{D398E8EE-4B31-4CA9-A9B1-E8A3C7F5BDF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0A31E1-FAD4-48B0-8ECD-08EBB2AC37CC}" type="pres">
      <dgm:prSet presAssocID="{12226984-6A64-4972-AFEB-05BC03383E3A}" presName="comp" presStyleCnt="0"/>
      <dgm:spPr/>
    </dgm:pt>
    <dgm:pt modelId="{08CACADF-6434-4B81-82CE-7808C815DAD6}" type="pres">
      <dgm:prSet presAssocID="{12226984-6A64-4972-AFEB-05BC03383E3A}" presName="box" presStyleLbl="node1" presStyleIdx="0" presStyleCnt="2" custScaleY="53662"/>
      <dgm:spPr/>
      <dgm:t>
        <a:bodyPr/>
        <a:lstStyle/>
        <a:p>
          <a:endParaRPr lang="ru-RU"/>
        </a:p>
      </dgm:t>
    </dgm:pt>
    <dgm:pt modelId="{55F491C4-5C5F-4BB9-9F69-3CE76ECDD51B}" type="pres">
      <dgm:prSet presAssocID="{12226984-6A64-4972-AFEB-05BC03383E3A}" presName="img" presStyleLbl="fgImgPlace1" presStyleIdx="0" presStyleCnt="2" custScaleX="97166" custScaleY="48229"/>
      <dgm:spPr>
        <a:blipFill rotWithShape="1">
          <a:blip xmlns:r="http://schemas.openxmlformats.org/officeDocument/2006/relationships" r:embed="rId1"/>
          <a:srcRect/>
          <a:stretch>
            <a:fillRect l="-26000" r="-26000"/>
          </a:stretch>
        </a:blipFill>
      </dgm:spPr>
    </dgm:pt>
    <dgm:pt modelId="{01DD05F2-62D2-42AD-A477-160D838A9739}" type="pres">
      <dgm:prSet presAssocID="{12226984-6A64-4972-AFEB-05BC03383E3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56114-FAA5-4229-A738-CAC2952722B0}" type="pres">
      <dgm:prSet presAssocID="{3D52496E-F05E-4908-97A6-51126941B013}" presName="spacer" presStyleCnt="0"/>
      <dgm:spPr/>
    </dgm:pt>
    <dgm:pt modelId="{9A17575D-E8FD-4C79-8E21-371E7BE46E03}" type="pres">
      <dgm:prSet presAssocID="{3226E7A8-35D0-4CD4-8CEA-499E620F080E}" presName="comp" presStyleCnt="0"/>
      <dgm:spPr/>
    </dgm:pt>
    <dgm:pt modelId="{AE3E1B59-F19B-4529-8600-F320558F30FA}" type="pres">
      <dgm:prSet presAssocID="{3226E7A8-35D0-4CD4-8CEA-499E620F080E}" presName="box" presStyleLbl="node1" presStyleIdx="1" presStyleCnt="2" custScaleY="59846"/>
      <dgm:spPr/>
      <dgm:t>
        <a:bodyPr/>
        <a:lstStyle/>
        <a:p>
          <a:endParaRPr lang="ru-RU"/>
        </a:p>
      </dgm:t>
    </dgm:pt>
    <dgm:pt modelId="{36DBF33D-4382-4D0D-980B-8D43CEB1B1B8}" type="pres">
      <dgm:prSet presAssocID="{3226E7A8-35D0-4CD4-8CEA-499E620F080E}" presName="img" presStyleLbl="fgImgPlace1" presStyleIdx="1" presStyleCnt="2" custScaleY="46725"/>
      <dgm:spPr>
        <a:blipFill rotWithShape="1">
          <a:blip xmlns:r="http://schemas.openxmlformats.org/officeDocument/2006/relationships" r:embed="rId2"/>
          <a:srcRect/>
          <a:stretch>
            <a:fillRect l="-28000" r="-28000"/>
          </a:stretch>
        </a:blipFill>
      </dgm:spPr>
    </dgm:pt>
    <dgm:pt modelId="{7743E953-7B82-4AF6-8C91-FBB517E7BFE7}" type="pres">
      <dgm:prSet presAssocID="{3226E7A8-35D0-4CD4-8CEA-499E620F080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8A700E-F2F0-4455-A5B5-E033BBF134D3}" type="presOf" srcId="{12226984-6A64-4972-AFEB-05BC03383E3A}" destId="{08CACADF-6434-4B81-82CE-7808C815DAD6}" srcOrd="0" destOrd="0" presId="urn:microsoft.com/office/officeart/2005/8/layout/vList4"/>
    <dgm:cxn modelId="{359A1204-4933-40DE-A681-35D167418D11}" type="presOf" srcId="{3226E7A8-35D0-4CD4-8CEA-499E620F080E}" destId="{7743E953-7B82-4AF6-8C91-FBB517E7BFE7}" srcOrd="1" destOrd="0" presId="urn:microsoft.com/office/officeart/2005/8/layout/vList4"/>
    <dgm:cxn modelId="{14F80308-F1EC-479C-8F56-0BC36846A5A0}" type="presOf" srcId="{3226E7A8-35D0-4CD4-8CEA-499E620F080E}" destId="{AE3E1B59-F19B-4529-8600-F320558F30FA}" srcOrd="0" destOrd="0" presId="urn:microsoft.com/office/officeart/2005/8/layout/vList4"/>
    <dgm:cxn modelId="{76A6F643-0225-4CD2-B2A4-AD5868004585}" srcId="{D398E8EE-4B31-4CA9-A9B1-E8A3C7F5BDFA}" destId="{3226E7A8-35D0-4CD4-8CEA-499E620F080E}" srcOrd="1" destOrd="0" parTransId="{FFCC52C4-6521-49B5-BAF4-891FDFD45917}" sibTransId="{63C9CA2E-EAFC-4F74-9258-DFC6A88B1E06}"/>
    <dgm:cxn modelId="{44AB8F56-8D48-4A43-82D6-40446FFB0119}" type="presOf" srcId="{D398E8EE-4B31-4CA9-A9B1-E8A3C7F5BDFA}" destId="{F0EE9B94-0D84-4C88-8632-47477C8A9E2A}" srcOrd="0" destOrd="0" presId="urn:microsoft.com/office/officeart/2005/8/layout/vList4"/>
    <dgm:cxn modelId="{EEC63124-69B5-40AC-9EAF-51ADA00FB55E}" type="presOf" srcId="{12226984-6A64-4972-AFEB-05BC03383E3A}" destId="{01DD05F2-62D2-42AD-A477-160D838A9739}" srcOrd="1" destOrd="0" presId="urn:microsoft.com/office/officeart/2005/8/layout/vList4"/>
    <dgm:cxn modelId="{096EF040-E7AF-4D0D-8675-BFD9E9350E6B}" srcId="{D398E8EE-4B31-4CA9-A9B1-E8A3C7F5BDFA}" destId="{12226984-6A64-4972-AFEB-05BC03383E3A}" srcOrd="0" destOrd="0" parTransId="{3ABB94D5-CE9D-4D62-9903-BBD88946FC89}" sibTransId="{3D52496E-F05E-4908-97A6-51126941B013}"/>
    <dgm:cxn modelId="{89605BFD-88AC-4101-87AC-2668CE25AE6E}" type="presParOf" srcId="{F0EE9B94-0D84-4C88-8632-47477C8A9E2A}" destId="{AF0A31E1-FAD4-48B0-8ECD-08EBB2AC37CC}" srcOrd="0" destOrd="0" presId="urn:microsoft.com/office/officeart/2005/8/layout/vList4"/>
    <dgm:cxn modelId="{66E3EDF3-CAA7-4885-A382-BE3308A54DBA}" type="presParOf" srcId="{AF0A31E1-FAD4-48B0-8ECD-08EBB2AC37CC}" destId="{08CACADF-6434-4B81-82CE-7808C815DAD6}" srcOrd="0" destOrd="0" presId="urn:microsoft.com/office/officeart/2005/8/layout/vList4"/>
    <dgm:cxn modelId="{82A5CD85-7041-41D6-B6F6-032973C56777}" type="presParOf" srcId="{AF0A31E1-FAD4-48B0-8ECD-08EBB2AC37CC}" destId="{55F491C4-5C5F-4BB9-9F69-3CE76ECDD51B}" srcOrd="1" destOrd="0" presId="urn:microsoft.com/office/officeart/2005/8/layout/vList4"/>
    <dgm:cxn modelId="{9CC574E0-2457-4B79-B768-75CAAA93098C}" type="presParOf" srcId="{AF0A31E1-FAD4-48B0-8ECD-08EBB2AC37CC}" destId="{01DD05F2-62D2-42AD-A477-160D838A9739}" srcOrd="2" destOrd="0" presId="urn:microsoft.com/office/officeart/2005/8/layout/vList4"/>
    <dgm:cxn modelId="{2B8AE53B-9C97-4A2A-9CDA-C159B6726856}" type="presParOf" srcId="{F0EE9B94-0D84-4C88-8632-47477C8A9E2A}" destId="{5B156114-FAA5-4229-A738-CAC2952722B0}" srcOrd="1" destOrd="0" presId="urn:microsoft.com/office/officeart/2005/8/layout/vList4"/>
    <dgm:cxn modelId="{C2636213-0BB0-40A4-BAD0-067566FC5D4C}" type="presParOf" srcId="{F0EE9B94-0D84-4C88-8632-47477C8A9E2A}" destId="{9A17575D-E8FD-4C79-8E21-371E7BE46E03}" srcOrd="2" destOrd="0" presId="urn:microsoft.com/office/officeart/2005/8/layout/vList4"/>
    <dgm:cxn modelId="{FDCA68DB-5923-4746-B72B-052846C9AC31}" type="presParOf" srcId="{9A17575D-E8FD-4C79-8E21-371E7BE46E03}" destId="{AE3E1B59-F19B-4529-8600-F320558F30FA}" srcOrd="0" destOrd="0" presId="urn:microsoft.com/office/officeart/2005/8/layout/vList4"/>
    <dgm:cxn modelId="{6CE0085F-1918-4704-B5F5-F7F4F8CB5F44}" type="presParOf" srcId="{9A17575D-E8FD-4C79-8E21-371E7BE46E03}" destId="{36DBF33D-4382-4D0D-980B-8D43CEB1B1B8}" srcOrd="1" destOrd="0" presId="urn:microsoft.com/office/officeart/2005/8/layout/vList4"/>
    <dgm:cxn modelId="{F1290E4E-4386-43F2-B836-73A93FA586DF}" type="presParOf" srcId="{9A17575D-E8FD-4C79-8E21-371E7BE46E03}" destId="{7743E953-7B82-4AF6-8C91-FBB517E7BFE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98E8EE-4B31-4CA9-A9B1-E8A3C7F5BDF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226984-6A64-4972-AFEB-05BC03383E3A}">
      <dgm:prSet phldrT="[Текст]" custT="1"/>
      <dgm:spPr>
        <a:solidFill>
          <a:srgbClr val="355E8F">
            <a:alpha val="85000"/>
          </a:srgbClr>
        </a:solidFill>
      </dgm:spPr>
      <dgm:t>
        <a:bodyPr/>
        <a:lstStyle/>
        <a:p>
          <a:pPr marL="0">
            <a:spcAft>
              <a:spcPts val="0"/>
            </a:spcAft>
          </a:pPr>
          <a:r>
            <a:rPr lang="ru-RU" sz="2000" dirty="0"/>
            <a:t>БАНКИ </a:t>
          </a:r>
        </a:p>
        <a:p>
          <a:pPr marL="0">
            <a:spcAft>
              <a:spcPts val="0"/>
            </a:spcAft>
          </a:pPr>
          <a:r>
            <a:rPr lang="ru-RU" sz="2000" dirty="0"/>
            <a:t>СТРАХОВЫЕ КОМПАНИИ</a:t>
          </a:r>
        </a:p>
        <a:p>
          <a:pPr marL="0">
            <a:spcAft>
              <a:spcPts val="0"/>
            </a:spcAft>
          </a:pPr>
          <a:r>
            <a:rPr lang="ru-RU" sz="2000" dirty="0"/>
            <a:t>МИКРОФИНАНСОВЫЕ ОРГАНИЗАЦИИ </a:t>
          </a:r>
        </a:p>
        <a:p>
          <a:pPr marL="0">
            <a:spcAft>
              <a:spcPts val="0"/>
            </a:spcAft>
          </a:pPr>
          <a:r>
            <a:rPr lang="ru-RU" sz="2000" dirty="0"/>
            <a:t>ЛИЗИНГОВЫЕ ОРГАНИЗАЦИИ</a:t>
          </a:r>
        </a:p>
        <a:p>
          <a:pPr marL="0">
            <a:spcAft>
              <a:spcPts val="0"/>
            </a:spcAft>
          </a:pPr>
          <a:r>
            <a:rPr lang="ru-RU" sz="2000" dirty="0"/>
            <a:t>ФАКТОРИНГОВЫЕ ОРГАНИЗАЦИИ </a:t>
          </a:r>
        </a:p>
        <a:p>
          <a:pPr marL="0">
            <a:spcAft>
              <a:spcPts val="0"/>
            </a:spcAft>
          </a:pPr>
          <a:r>
            <a:rPr lang="ru-RU" sz="2000" dirty="0"/>
            <a:t>ЛОМБАРДЫ</a:t>
          </a:r>
        </a:p>
        <a:p>
          <a:pPr marL="0">
            <a:spcAft>
              <a:spcPts val="0"/>
            </a:spcAft>
          </a:pPr>
          <a:r>
            <a:rPr lang="ru-RU" sz="2000" dirty="0"/>
            <a:t>НЕГОСУДАРСТВЕННЫЕ ПЕНСИОННЫЕ ФОНДЫ</a:t>
          </a:r>
        </a:p>
      </dgm:t>
    </dgm:pt>
    <dgm:pt modelId="{3ABB94D5-CE9D-4D62-9903-BBD88946FC89}" type="parTrans" cxnId="{096EF040-E7AF-4D0D-8675-BFD9E9350E6B}">
      <dgm:prSet/>
      <dgm:spPr/>
      <dgm:t>
        <a:bodyPr/>
        <a:lstStyle/>
        <a:p>
          <a:endParaRPr lang="ru-RU" sz="2200"/>
        </a:p>
      </dgm:t>
    </dgm:pt>
    <dgm:pt modelId="{3D52496E-F05E-4908-97A6-51126941B013}" type="sibTrans" cxnId="{096EF040-E7AF-4D0D-8675-BFD9E9350E6B}">
      <dgm:prSet/>
      <dgm:spPr/>
      <dgm:t>
        <a:bodyPr/>
        <a:lstStyle/>
        <a:p>
          <a:endParaRPr lang="ru-RU" sz="2200"/>
        </a:p>
      </dgm:t>
    </dgm:pt>
    <dgm:pt modelId="{3226E7A8-35D0-4CD4-8CEA-499E620F080E}">
      <dgm:prSet phldrT="[Текст]" custT="1"/>
      <dgm:spPr>
        <a:solidFill>
          <a:srgbClr val="355E8F">
            <a:alpha val="85000"/>
          </a:srgbClr>
        </a:solidFill>
      </dgm:spPr>
      <dgm:t>
        <a:bodyPr/>
        <a:lstStyle/>
        <a:p>
          <a:pPr marL="180000">
            <a:spcAft>
              <a:spcPts val="0"/>
            </a:spcAft>
          </a:pPr>
          <a:r>
            <a:rPr lang="ru-RU" sz="2000" dirty="0"/>
            <a:t>ПРОФЕССИОНАЛЬНЫЕ УЧАСТНИКИ РЫНКА ЦЕННЫХ БУМАГ </a:t>
          </a:r>
        </a:p>
        <a:p>
          <a:pPr marL="180000">
            <a:spcAft>
              <a:spcPts val="0"/>
            </a:spcAft>
          </a:pPr>
          <a:r>
            <a:rPr lang="ru-RU" sz="2000" dirty="0"/>
            <a:t>(финансовые организации, реализующие брокерскую, дилерскую деятельность, управление финансовыми активами и др.*) </a:t>
          </a:r>
        </a:p>
      </dgm:t>
    </dgm:pt>
    <dgm:pt modelId="{63C9CA2E-EAFC-4F74-9258-DFC6A88B1E06}" type="sibTrans" cxnId="{76A6F643-0225-4CD2-B2A4-AD5868004585}">
      <dgm:prSet/>
      <dgm:spPr/>
      <dgm:t>
        <a:bodyPr/>
        <a:lstStyle/>
        <a:p>
          <a:endParaRPr lang="ru-RU" sz="2200"/>
        </a:p>
      </dgm:t>
    </dgm:pt>
    <dgm:pt modelId="{FFCC52C4-6521-49B5-BAF4-891FDFD45917}" type="parTrans" cxnId="{76A6F643-0225-4CD2-B2A4-AD5868004585}">
      <dgm:prSet/>
      <dgm:spPr/>
      <dgm:t>
        <a:bodyPr/>
        <a:lstStyle/>
        <a:p>
          <a:endParaRPr lang="ru-RU" sz="2200"/>
        </a:p>
      </dgm:t>
    </dgm:pt>
    <dgm:pt modelId="{5ACEF8A1-B931-42C0-9E34-052401D80089}">
      <dgm:prSet phldrT="[Текст]" custT="1"/>
      <dgm:spPr>
        <a:solidFill>
          <a:schemeClr val="bg1">
            <a:alpha val="85000"/>
          </a:schemeClr>
        </a:solidFill>
      </dgm:spPr>
      <dgm:t>
        <a:bodyPr/>
        <a:lstStyle/>
        <a:p>
          <a:pPr marL="180000">
            <a:spcAft>
              <a:spcPct val="35000"/>
            </a:spcAft>
            <a:buNone/>
          </a:pPr>
          <a:r>
            <a:rPr lang="ru-RU" sz="2200" b="0" i="0" dirty="0">
              <a:solidFill>
                <a:srgbClr val="355E8F"/>
              </a:solidFill>
            </a:rPr>
            <a:t>Деятельность в службе внутреннего контроля организации, в частности реализация контроля за соблюдением законодательства Российской Федерации и внутренних нормативных актов в сфере ПОД/ФТ</a:t>
          </a:r>
          <a:endParaRPr lang="ru-RU" sz="2200" b="0" dirty="0">
            <a:solidFill>
              <a:srgbClr val="355E8F"/>
            </a:solidFill>
          </a:endParaRPr>
        </a:p>
      </dgm:t>
    </dgm:pt>
    <dgm:pt modelId="{B4F2ACF3-6BE5-45D9-B5D0-1876D58C9EE5}" type="parTrans" cxnId="{87A8907D-2C7B-4E40-876E-141B2A6D4432}">
      <dgm:prSet/>
      <dgm:spPr/>
      <dgm:t>
        <a:bodyPr/>
        <a:lstStyle/>
        <a:p>
          <a:endParaRPr lang="ru-RU"/>
        </a:p>
      </dgm:t>
    </dgm:pt>
    <dgm:pt modelId="{AEA2631D-EB40-4DBA-BA48-5F420505A012}" type="sibTrans" cxnId="{87A8907D-2C7B-4E40-876E-141B2A6D4432}">
      <dgm:prSet/>
      <dgm:spPr/>
      <dgm:t>
        <a:bodyPr/>
        <a:lstStyle/>
        <a:p>
          <a:endParaRPr lang="ru-RU"/>
        </a:p>
      </dgm:t>
    </dgm:pt>
    <dgm:pt modelId="{370E9AAF-8C8C-4C0B-A2E0-13983620C278}">
      <dgm:prSet phldrT="[Текст]" custT="1"/>
      <dgm:spPr>
        <a:solidFill>
          <a:schemeClr val="bg1">
            <a:alpha val="85000"/>
          </a:schemeClr>
        </a:solidFill>
      </dgm:spPr>
      <dgm:t>
        <a:bodyPr/>
        <a:lstStyle/>
        <a:p>
          <a:pPr marL="180000">
            <a:spcAft>
              <a:spcPts val="0"/>
            </a:spcAft>
          </a:pPr>
          <a:r>
            <a:rPr lang="ru-RU" sz="2200" dirty="0">
              <a:solidFill>
                <a:srgbClr val="355E8F"/>
              </a:solidFill>
            </a:rPr>
            <a:t>Аналитическая деятельность на финансовом рынке</a:t>
          </a:r>
        </a:p>
        <a:p>
          <a:pPr marL="180000">
            <a:spcAft>
              <a:spcPts val="0"/>
            </a:spcAft>
          </a:pPr>
          <a:r>
            <a:rPr lang="ru-RU" sz="2200" dirty="0">
              <a:solidFill>
                <a:srgbClr val="355E8F"/>
              </a:solidFill>
            </a:rPr>
            <a:t>Консалтинг на финансовом рынке</a:t>
          </a:r>
        </a:p>
        <a:p>
          <a:pPr marL="180000">
            <a:spcAft>
              <a:spcPts val="0"/>
            </a:spcAft>
          </a:pPr>
          <a:r>
            <a:rPr lang="ru-RU" sz="2200" dirty="0">
              <a:solidFill>
                <a:srgbClr val="355E8F"/>
              </a:solidFill>
            </a:rPr>
            <a:t>Деятельность по учету фондовых активов</a:t>
          </a:r>
        </a:p>
        <a:p>
          <a:pPr marL="180000">
            <a:spcAft>
              <a:spcPts val="0"/>
            </a:spcAft>
          </a:pPr>
          <a:endParaRPr lang="ru-RU" sz="2200" dirty="0">
            <a:solidFill>
              <a:srgbClr val="355E8F"/>
            </a:solidFill>
          </a:endParaRPr>
        </a:p>
        <a:p>
          <a:pPr marL="180000">
            <a:spcAft>
              <a:spcPts val="0"/>
            </a:spcAft>
          </a:pPr>
          <a:r>
            <a:rPr lang="ru-RU" sz="2000" dirty="0">
              <a:solidFill>
                <a:srgbClr val="355E8F"/>
              </a:solidFill>
            </a:rPr>
            <a:t>*</a:t>
          </a:r>
          <a:r>
            <a:rPr lang="ru-RU" sz="1100" dirty="0">
              <a:solidFill>
                <a:srgbClr val="355E8F"/>
              </a:solidFill>
            </a:rPr>
            <a:t>см. Федеральный закон №39-ФЗ «О рынке ценных бумаг»</a:t>
          </a:r>
          <a:endParaRPr lang="ru-RU" sz="600" dirty="0">
            <a:solidFill>
              <a:srgbClr val="355E8F"/>
            </a:solidFill>
          </a:endParaRPr>
        </a:p>
      </dgm:t>
    </dgm:pt>
    <dgm:pt modelId="{5F213073-BE6C-4C70-A45E-D85A964E81EA}" type="parTrans" cxnId="{5CD6DF72-93E1-43ED-BF8B-C4F1D8196065}">
      <dgm:prSet/>
      <dgm:spPr/>
      <dgm:t>
        <a:bodyPr/>
        <a:lstStyle/>
        <a:p>
          <a:endParaRPr lang="ru-RU"/>
        </a:p>
      </dgm:t>
    </dgm:pt>
    <dgm:pt modelId="{F16BD75B-A5CF-46F9-805F-EE81F5DBB2FB}" type="sibTrans" cxnId="{5CD6DF72-93E1-43ED-BF8B-C4F1D8196065}">
      <dgm:prSet/>
      <dgm:spPr/>
      <dgm:t>
        <a:bodyPr/>
        <a:lstStyle/>
        <a:p>
          <a:endParaRPr lang="ru-RU"/>
        </a:p>
      </dgm:t>
    </dgm:pt>
    <dgm:pt modelId="{73402B38-C307-427B-850B-D29040FAD57B}" type="pres">
      <dgm:prSet presAssocID="{D398E8EE-4B31-4CA9-A9B1-E8A3C7F5BDF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1F3FF3-5D7F-42BA-A175-4F022B09B297}" type="pres">
      <dgm:prSet presAssocID="{12226984-6A64-4972-AFEB-05BC03383E3A}" presName="vertOne" presStyleCnt="0"/>
      <dgm:spPr/>
    </dgm:pt>
    <dgm:pt modelId="{E419D777-FE81-45E9-8043-D44F517687F0}" type="pres">
      <dgm:prSet presAssocID="{12226984-6A64-4972-AFEB-05BC03383E3A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842785-BF10-472E-9E9C-FC6B1E0E4654}" type="pres">
      <dgm:prSet presAssocID="{12226984-6A64-4972-AFEB-05BC03383E3A}" presName="parTransOne" presStyleCnt="0"/>
      <dgm:spPr/>
    </dgm:pt>
    <dgm:pt modelId="{652CDC4A-D761-4702-8985-17802FD54D10}" type="pres">
      <dgm:prSet presAssocID="{12226984-6A64-4972-AFEB-05BC03383E3A}" presName="horzOne" presStyleCnt="0"/>
      <dgm:spPr/>
    </dgm:pt>
    <dgm:pt modelId="{4181DA4D-C29A-4594-84A6-04657225049B}" type="pres">
      <dgm:prSet presAssocID="{5ACEF8A1-B931-42C0-9E34-052401D80089}" presName="vertTwo" presStyleCnt="0"/>
      <dgm:spPr/>
    </dgm:pt>
    <dgm:pt modelId="{F42EBFB7-556E-456E-B7C1-7E56F9DBC2B0}" type="pres">
      <dgm:prSet presAssocID="{5ACEF8A1-B931-42C0-9E34-052401D8008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FEDCB3-18AB-452C-9DE8-BEB059C9DD35}" type="pres">
      <dgm:prSet presAssocID="{5ACEF8A1-B931-42C0-9E34-052401D80089}" presName="horzTwo" presStyleCnt="0"/>
      <dgm:spPr/>
    </dgm:pt>
    <dgm:pt modelId="{81AC0689-0421-4304-B8D5-93D7704DFFDB}" type="pres">
      <dgm:prSet presAssocID="{3D52496E-F05E-4908-97A6-51126941B013}" presName="sibSpaceOne" presStyleCnt="0"/>
      <dgm:spPr/>
    </dgm:pt>
    <dgm:pt modelId="{125379FE-549E-4249-9A17-C46E49AA5419}" type="pres">
      <dgm:prSet presAssocID="{3226E7A8-35D0-4CD4-8CEA-499E620F080E}" presName="vertOne" presStyleCnt="0"/>
      <dgm:spPr/>
    </dgm:pt>
    <dgm:pt modelId="{26DD1D46-0956-4BFD-BB73-CABD91B6E926}" type="pres">
      <dgm:prSet presAssocID="{3226E7A8-35D0-4CD4-8CEA-499E620F080E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F89D8C-CBB9-407C-AA57-2A5927580C44}" type="pres">
      <dgm:prSet presAssocID="{3226E7A8-35D0-4CD4-8CEA-499E620F080E}" presName="parTransOne" presStyleCnt="0"/>
      <dgm:spPr/>
    </dgm:pt>
    <dgm:pt modelId="{0D92B097-531E-4FAD-9B97-AFEE0135A2A2}" type="pres">
      <dgm:prSet presAssocID="{3226E7A8-35D0-4CD4-8CEA-499E620F080E}" presName="horzOne" presStyleCnt="0"/>
      <dgm:spPr/>
    </dgm:pt>
    <dgm:pt modelId="{C4F0F871-EF38-4A9F-800F-44E063D123C0}" type="pres">
      <dgm:prSet presAssocID="{370E9AAF-8C8C-4C0B-A2E0-13983620C278}" presName="vertTwo" presStyleCnt="0"/>
      <dgm:spPr/>
    </dgm:pt>
    <dgm:pt modelId="{63E595F2-8B36-4DD0-BE4D-9120AEC63297}" type="pres">
      <dgm:prSet presAssocID="{370E9AAF-8C8C-4C0B-A2E0-13983620C278}" presName="txTwo" presStyleLbl="node2" presStyleIdx="1" presStyleCnt="2" custLinFactNeighborX="608" custLinFactNeighborY="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8C56CA-7993-4A7C-A68D-77CB4CCB322D}" type="pres">
      <dgm:prSet presAssocID="{370E9AAF-8C8C-4C0B-A2E0-13983620C278}" presName="horzTwo" presStyleCnt="0"/>
      <dgm:spPr/>
    </dgm:pt>
  </dgm:ptLst>
  <dgm:cxnLst>
    <dgm:cxn modelId="{50D78A38-C00E-46DC-8225-E961EF7A0FC6}" type="presOf" srcId="{3226E7A8-35D0-4CD4-8CEA-499E620F080E}" destId="{26DD1D46-0956-4BFD-BB73-CABD91B6E926}" srcOrd="0" destOrd="0" presId="urn:microsoft.com/office/officeart/2005/8/layout/hierarchy4"/>
    <dgm:cxn modelId="{5CD6DF72-93E1-43ED-BF8B-C4F1D8196065}" srcId="{3226E7A8-35D0-4CD4-8CEA-499E620F080E}" destId="{370E9AAF-8C8C-4C0B-A2E0-13983620C278}" srcOrd="0" destOrd="0" parTransId="{5F213073-BE6C-4C70-A45E-D85A964E81EA}" sibTransId="{F16BD75B-A5CF-46F9-805F-EE81F5DBB2FB}"/>
    <dgm:cxn modelId="{35AF84FF-EB7F-4940-972C-4713938C65A6}" type="presOf" srcId="{D398E8EE-4B31-4CA9-A9B1-E8A3C7F5BDFA}" destId="{73402B38-C307-427B-850B-D29040FAD57B}" srcOrd="0" destOrd="0" presId="urn:microsoft.com/office/officeart/2005/8/layout/hierarchy4"/>
    <dgm:cxn modelId="{43604380-BD24-4C86-9AB9-1006D37ADDF1}" type="presOf" srcId="{5ACEF8A1-B931-42C0-9E34-052401D80089}" destId="{F42EBFB7-556E-456E-B7C1-7E56F9DBC2B0}" srcOrd="0" destOrd="0" presId="urn:microsoft.com/office/officeart/2005/8/layout/hierarchy4"/>
    <dgm:cxn modelId="{DBCE4BC1-F4EF-476E-859B-A9A2D08AE3FB}" type="presOf" srcId="{370E9AAF-8C8C-4C0B-A2E0-13983620C278}" destId="{63E595F2-8B36-4DD0-BE4D-9120AEC63297}" srcOrd="0" destOrd="0" presId="urn:microsoft.com/office/officeart/2005/8/layout/hierarchy4"/>
    <dgm:cxn modelId="{76A6F643-0225-4CD2-B2A4-AD5868004585}" srcId="{D398E8EE-4B31-4CA9-A9B1-E8A3C7F5BDFA}" destId="{3226E7A8-35D0-4CD4-8CEA-499E620F080E}" srcOrd="1" destOrd="0" parTransId="{FFCC52C4-6521-49B5-BAF4-891FDFD45917}" sibTransId="{63C9CA2E-EAFC-4F74-9258-DFC6A88B1E06}"/>
    <dgm:cxn modelId="{D91A5C7C-349E-4DDB-9D66-2D7CF5EBC346}" type="presOf" srcId="{12226984-6A64-4972-AFEB-05BC03383E3A}" destId="{E419D777-FE81-45E9-8043-D44F517687F0}" srcOrd="0" destOrd="0" presId="urn:microsoft.com/office/officeart/2005/8/layout/hierarchy4"/>
    <dgm:cxn modelId="{87A8907D-2C7B-4E40-876E-141B2A6D4432}" srcId="{12226984-6A64-4972-AFEB-05BC03383E3A}" destId="{5ACEF8A1-B931-42C0-9E34-052401D80089}" srcOrd="0" destOrd="0" parTransId="{B4F2ACF3-6BE5-45D9-B5D0-1876D58C9EE5}" sibTransId="{AEA2631D-EB40-4DBA-BA48-5F420505A012}"/>
    <dgm:cxn modelId="{096EF040-E7AF-4D0D-8675-BFD9E9350E6B}" srcId="{D398E8EE-4B31-4CA9-A9B1-E8A3C7F5BDFA}" destId="{12226984-6A64-4972-AFEB-05BC03383E3A}" srcOrd="0" destOrd="0" parTransId="{3ABB94D5-CE9D-4D62-9903-BBD88946FC89}" sibTransId="{3D52496E-F05E-4908-97A6-51126941B013}"/>
    <dgm:cxn modelId="{500DFC17-7693-4F93-B77E-F122620A322E}" type="presParOf" srcId="{73402B38-C307-427B-850B-D29040FAD57B}" destId="{351F3FF3-5D7F-42BA-A175-4F022B09B297}" srcOrd="0" destOrd="0" presId="urn:microsoft.com/office/officeart/2005/8/layout/hierarchy4"/>
    <dgm:cxn modelId="{EB794F8F-314A-4E0D-A433-8A22EC72A89C}" type="presParOf" srcId="{351F3FF3-5D7F-42BA-A175-4F022B09B297}" destId="{E419D777-FE81-45E9-8043-D44F517687F0}" srcOrd="0" destOrd="0" presId="urn:microsoft.com/office/officeart/2005/8/layout/hierarchy4"/>
    <dgm:cxn modelId="{1A95E2D0-81C0-4AF3-BAE3-1449683493D9}" type="presParOf" srcId="{351F3FF3-5D7F-42BA-A175-4F022B09B297}" destId="{F1842785-BF10-472E-9E9C-FC6B1E0E4654}" srcOrd="1" destOrd="0" presId="urn:microsoft.com/office/officeart/2005/8/layout/hierarchy4"/>
    <dgm:cxn modelId="{C1385B41-C381-4F7E-A62F-B40F0C0CF8C7}" type="presParOf" srcId="{351F3FF3-5D7F-42BA-A175-4F022B09B297}" destId="{652CDC4A-D761-4702-8985-17802FD54D10}" srcOrd="2" destOrd="0" presId="urn:microsoft.com/office/officeart/2005/8/layout/hierarchy4"/>
    <dgm:cxn modelId="{3EA4BC35-7508-4E56-BA08-697F411BB5C7}" type="presParOf" srcId="{652CDC4A-D761-4702-8985-17802FD54D10}" destId="{4181DA4D-C29A-4594-84A6-04657225049B}" srcOrd="0" destOrd="0" presId="urn:microsoft.com/office/officeart/2005/8/layout/hierarchy4"/>
    <dgm:cxn modelId="{EF235F27-9E81-4CD1-993E-36E46221B31A}" type="presParOf" srcId="{4181DA4D-C29A-4594-84A6-04657225049B}" destId="{F42EBFB7-556E-456E-B7C1-7E56F9DBC2B0}" srcOrd="0" destOrd="0" presId="urn:microsoft.com/office/officeart/2005/8/layout/hierarchy4"/>
    <dgm:cxn modelId="{8CFAE00D-0C53-4CF4-AF7E-4B72A0F68029}" type="presParOf" srcId="{4181DA4D-C29A-4594-84A6-04657225049B}" destId="{E9FEDCB3-18AB-452C-9DE8-BEB059C9DD35}" srcOrd="1" destOrd="0" presId="urn:microsoft.com/office/officeart/2005/8/layout/hierarchy4"/>
    <dgm:cxn modelId="{E8EF284E-A736-49C5-AF45-00828EA36051}" type="presParOf" srcId="{73402B38-C307-427B-850B-D29040FAD57B}" destId="{81AC0689-0421-4304-B8D5-93D7704DFFDB}" srcOrd="1" destOrd="0" presId="urn:microsoft.com/office/officeart/2005/8/layout/hierarchy4"/>
    <dgm:cxn modelId="{E6B8CF5D-469A-460C-82C6-A9DE66385F7B}" type="presParOf" srcId="{73402B38-C307-427B-850B-D29040FAD57B}" destId="{125379FE-549E-4249-9A17-C46E49AA5419}" srcOrd="2" destOrd="0" presId="urn:microsoft.com/office/officeart/2005/8/layout/hierarchy4"/>
    <dgm:cxn modelId="{CA796995-17E1-43D1-AD31-5824F0C7CC1D}" type="presParOf" srcId="{125379FE-549E-4249-9A17-C46E49AA5419}" destId="{26DD1D46-0956-4BFD-BB73-CABD91B6E926}" srcOrd="0" destOrd="0" presId="urn:microsoft.com/office/officeart/2005/8/layout/hierarchy4"/>
    <dgm:cxn modelId="{D5CF149C-A82F-4D89-B81B-79EEEF6D03A2}" type="presParOf" srcId="{125379FE-549E-4249-9A17-C46E49AA5419}" destId="{16F89D8C-CBB9-407C-AA57-2A5927580C44}" srcOrd="1" destOrd="0" presId="urn:microsoft.com/office/officeart/2005/8/layout/hierarchy4"/>
    <dgm:cxn modelId="{D83A760F-41A3-4446-AC0D-26B3EE942FB2}" type="presParOf" srcId="{125379FE-549E-4249-9A17-C46E49AA5419}" destId="{0D92B097-531E-4FAD-9B97-AFEE0135A2A2}" srcOrd="2" destOrd="0" presId="urn:microsoft.com/office/officeart/2005/8/layout/hierarchy4"/>
    <dgm:cxn modelId="{653DD7B7-0A99-468C-B597-CE3F6E08E8A0}" type="presParOf" srcId="{0D92B097-531E-4FAD-9B97-AFEE0135A2A2}" destId="{C4F0F871-EF38-4A9F-800F-44E063D123C0}" srcOrd="0" destOrd="0" presId="urn:microsoft.com/office/officeart/2005/8/layout/hierarchy4"/>
    <dgm:cxn modelId="{61FEAA4B-D6C8-42FC-BD5D-DCA383F1A525}" type="presParOf" srcId="{C4F0F871-EF38-4A9F-800F-44E063D123C0}" destId="{63E595F2-8B36-4DD0-BE4D-9120AEC63297}" srcOrd="0" destOrd="0" presId="urn:microsoft.com/office/officeart/2005/8/layout/hierarchy4"/>
    <dgm:cxn modelId="{CFB5BF1D-ED64-4669-AEBF-2C023CD94A85}" type="presParOf" srcId="{C4F0F871-EF38-4A9F-800F-44E063D123C0}" destId="{D08C56CA-7993-4A7C-A68D-77CB4CCB322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98E8EE-4B31-4CA9-A9B1-E8A3C7F5BDF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226984-6A64-4972-AFEB-05BC03383E3A}">
      <dgm:prSet phldrT="[Текст]" custT="1"/>
      <dgm:spPr>
        <a:solidFill>
          <a:srgbClr val="355E8F">
            <a:alpha val="85000"/>
          </a:srgbClr>
        </a:solidFill>
      </dgm:spPr>
      <dgm:t>
        <a:bodyPr/>
        <a:lstStyle/>
        <a:p>
          <a:pPr marL="0">
            <a:spcAft>
              <a:spcPts val="0"/>
            </a:spcAft>
          </a:pPr>
          <a:r>
            <a:rPr lang="ru-RU" sz="2000" dirty="0"/>
            <a:t>СИСТЕМЫ КОМПЛАЕНС-КОНТРОЛЯ НА ПРЕДПРИЯТИЯХ РЕАЛЬНОГО СЕКТОРА ЭКОНОМИКИ </a:t>
          </a:r>
        </a:p>
      </dgm:t>
    </dgm:pt>
    <dgm:pt modelId="{3ABB94D5-CE9D-4D62-9903-BBD88946FC89}" type="parTrans" cxnId="{096EF040-E7AF-4D0D-8675-BFD9E9350E6B}">
      <dgm:prSet/>
      <dgm:spPr/>
      <dgm:t>
        <a:bodyPr/>
        <a:lstStyle/>
        <a:p>
          <a:endParaRPr lang="ru-RU" sz="2200"/>
        </a:p>
      </dgm:t>
    </dgm:pt>
    <dgm:pt modelId="{3D52496E-F05E-4908-97A6-51126941B013}" type="sibTrans" cxnId="{096EF040-E7AF-4D0D-8675-BFD9E9350E6B}">
      <dgm:prSet/>
      <dgm:spPr/>
      <dgm:t>
        <a:bodyPr/>
        <a:lstStyle/>
        <a:p>
          <a:endParaRPr lang="ru-RU" sz="2200"/>
        </a:p>
      </dgm:t>
    </dgm:pt>
    <dgm:pt modelId="{3226E7A8-35D0-4CD4-8CEA-499E620F080E}">
      <dgm:prSet phldrT="[Текст]" custT="1"/>
      <dgm:spPr>
        <a:solidFill>
          <a:srgbClr val="355E8F">
            <a:alpha val="85000"/>
          </a:srgbClr>
        </a:solidFill>
      </dgm:spPr>
      <dgm:t>
        <a:bodyPr/>
        <a:lstStyle/>
        <a:p>
          <a:pPr marL="180000">
            <a:spcAft>
              <a:spcPts val="0"/>
            </a:spcAft>
          </a:pPr>
          <a:r>
            <a:rPr lang="ru-RU" sz="2000" dirty="0"/>
            <a:t>АДВОКАТЫ, НОТАРИУСЫ, РИЕЛТОРСКИЕ КОНТОРЫ</a:t>
          </a:r>
        </a:p>
      </dgm:t>
    </dgm:pt>
    <dgm:pt modelId="{63C9CA2E-EAFC-4F74-9258-DFC6A88B1E06}" type="sibTrans" cxnId="{76A6F643-0225-4CD2-B2A4-AD5868004585}">
      <dgm:prSet/>
      <dgm:spPr/>
      <dgm:t>
        <a:bodyPr/>
        <a:lstStyle/>
        <a:p>
          <a:endParaRPr lang="ru-RU" sz="2200"/>
        </a:p>
      </dgm:t>
    </dgm:pt>
    <dgm:pt modelId="{FFCC52C4-6521-49B5-BAF4-891FDFD45917}" type="parTrans" cxnId="{76A6F643-0225-4CD2-B2A4-AD5868004585}">
      <dgm:prSet/>
      <dgm:spPr/>
      <dgm:t>
        <a:bodyPr/>
        <a:lstStyle/>
        <a:p>
          <a:endParaRPr lang="ru-RU" sz="2200"/>
        </a:p>
      </dgm:t>
    </dgm:pt>
    <dgm:pt modelId="{5ACEF8A1-B931-42C0-9E34-052401D80089}">
      <dgm:prSet phldrT="[Текст]" custT="1"/>
      <dgm:spPr>
        <a:solidFill>
          <a:schemeClr val="bg1">
            <a:alpha val="85000"/>
          </a:schemeClr>
        </a:solidFill>
      </dgm:spPr>
      <dgm:t>
        <a:bodyPr/>
        <a:lstStyle/>
        <a:p>
          <a:pPr marL="180000">
            <a:spcAft>
              <a:spcPct val="35000"/>
            </a:spcAft>
            <a:buNone/>
          </a:pPr>
          <a:r>
            <a:rPr lang="ru-RU" sz="2200" dirty="0">
              <a:solidFill>
                <a:srgbClr val="355E8F"/>
              </a:solidFill>
            </a:rPr>
            <a:t>Организация и проведение антикоррупционных комплаенс-процедур</a:t>
          </a:r>
          <a:endParaRPr lang="ru-RU" sz="2200" b="0" dirty="0">
            <a:solidFill>
              <a:srgbClr val="355E8F"/>
            </a:solidFill>
          </a:endParaRPr>
        </a:p>
      </dgm:t>
    </dgm:pt>
    <dgm:pt modelId="{B4F2ACF3-6BE5-45D9-B5D0-1876D58C9EE5}" type="parTrans" cxnId="{87A8907D-2C7B-4E40-876E-141B2A6D4432}">
      <dgm:prSet/>
      <dgm:spPr/>
      <dgm:t>
        <a:bodyPr/>
        <a:lstStyle/>
        <a:p>
          <a:endParaRPr lang="ru-RU"/>
        </a:p>
      </dgm:t>
    </dgm:pt>
    <dgm:pt modelId="{AEA2631D-EB40-4DBA-BA48-5F420505A012}" type="sibTrans" cxnId="{87A8907D-2C7B-4E40-876E-141B2A6D4432}">
      <dgm:prSet/>
      <dgm:spPr/>
      <dgm:t>
        <a:bodyPr/>
        <a:lstStyle/>
        <a:p>
          <a:endParaRPr lang="ru-RU"/>
        </a:p>
      </dgm:t>
    </dgm:pt>
    <dgm:pt modelId="{370E9AAF-8C8C-4C0B-A2E0-13983620C278}">
      <dgm:prSet phldrT="[Текст]" custT="1"/>
      <dgm:spPr>
        <a:solidFill>
          <a:schemeClr val="bg1">
            <a:alpha val="85000"/>
          </a:schemeClr>
        </a:solidFill>
      </dgm:spPr>
      <dgm:t>
        <a:bodyPr/>
        <a:lstStyle/>
        <a:p>
          <a:pPr marL="180000">
            <a:spcAft>
              <a:spcPts val="0"/>
            </a:spcAft>
          </a:pPr>
          <a:r>
            <a:rPr lang="ru-RU" altLang="ru-RU" sz="2200" u="sng" kern="1200" dirty="0">
              <a:solidFill>
                <a:srgbClr val="355E8F"/>
              </a:solidFill>
              <a:latin typeface="Calibri"/>
              <a:ea typeface="+mn-ea"/>
              <a:cs typeface="+mn-cs"/>
            </a:rPr>
            <a:t>должны иметь специальное должностное лицо в штате, </a:t>
          </a:r>
          <a:r>
            <a:rPr lang="ru-RU" altLang="ru-RU" sz="2200" kern="1200" dirty="0">
              <a:solidFill>
                <a:srgbClr val="355E8F"/>
              </a:solidFill>
              <a:latin typeface="Calibri"/>
              <a:ea typeface="+mn-ea"/>
              <a:cs typeface="+mn-cs"/>
            </a:rPr>
            <a:t>отвечающее за организацию первичного финансового мониторинга</a:t>
          </a:r>
          <a:r>
            <a:rPr lang="ru-RU" sz="2200" kern="1200" dirty="0">
              <a:solidFill>
                <a:srgbClr val="355E8F"/>
              </a:solidFill>
              <a:latin typeface="Calibri"/>
              <a:ea typeface="+mn-ea"/>
              <a:cs typeface="+mn-cs"/>
            </a:rPr>
            <a:t> согласно законодательству РФ в сфере ПОД/ФТ</a:t>
          </a:r>
        </a:p>
      </dgm:t>
    </dgm:pt>
    <dgm:pt modelId="{5F213073-BE6C-4C70-A45E-D85A964E81EA}" type="parTrans" cxnId="{5CD6DF72-93E1-43ED-BF8B-C4F1D8196065}">
      <dgm:prSet/>
      <dgm:spPr/>
      <dgm:t>
        <a:bodyPr/>
        <a:lstStyle/>
        <a:p>
          <a:endParaRPr lang="ru-RU"/>
        </a:p>
      </dgm:t>
    </dgm:pt>
    <dgm:pt modelId="{F16BD75B-A5CF-46F9-805F-EE81F5DBB2FB}" type="sibTrans" cxnId="{5CD6DF72-93E1-43ED-BF8B-C4F1D8196065}">
      <dgm:prSet/>
      <dgm:spPr/>
      <dgm:t>
        <a:bodyPr/>
        <a:lstStyle/>
        <a:p>
          <a:endParaRPr lang="ru-RU"/>
        </a:p>
      </dgm:t>
    </dgm:pt>
    <dgm:pt modelId="{73402B38-C307-427B-850B-D29040FAD57B}" type="pres">
      <dgm:prSet presAssocID="{D398E8EE-4B31-4CA9-A9B1-E8A3C7F5BDF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1F3FF3-5D7F-42BA-A175-4F022B09B297}" type="pres">
      <dgm:prSet presAssocID="{12226984-6A64-4972-AFEB-05BC03383E3A}" presName="vertOne" presStyleCnt="0"/>
      <dgm:spPr/>
    </dgm:pt>
    <dgm:pt modelId="{E419D777-FE81-45E9-8043-D44F517687F0}" type="pres">
      <dgm:prSet presAssocID="{12226984-6A64-4972-AFEB-05BC03383E3A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842785-BF10-472E-9E9C-FC6B1E0E4654}" type="pres">
      <dgm:prSet presAssocID="{12226984-6A64-4972-AFEB-05BC03383E3A}" presName="parTransOne" presStyleCnt="0"/>
      <dgm:spPr/>
    </dgm:pt>
    <dgm:pt modelId="{652CDC4A-D761-4702-8985-17802FD54D10}" type="pres">
      <dgm:prSet presAssocID="{12226984-6A64-4972-AFEB-05BC03383E3A}" presName="horzOne" presStyleCnt="0"/>
      <dgm:spPr/>
    </dgm:pt>
    <dgm:pt modelId="{4181DA4D-C29A-4594-84A6-04657225049B}" type="pres">
      <dgm:prSet presAssocID="{5ACEF8A1-B931-42C0-9E34-052401D80089}" presName="vertTwo" presStyleCnt="0"/>
      <dgm:spPr/>
    </dgm:pt>
    <dgm:pt modelId="{F42EBFB7-556E-456E-B7C1-7E56F9DBC2B0}" type="pres">
      <dgm:prSet presAssocID="{5ACEF8A1-B931-42C0-9E34-052401D8008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FEDCB3-18AB-452C-9DE8-BEB059C9DD35}" type="pres">
      <dgm:prSet presAssocID="{5ACEF8A1-B931-42C0-9E34-052401D80089}" presName="horzTwo" presStyleCnt="0"/>
      <dgm:spPr/>
    </dgm:pt>
    <dgm:pt modelId="{81AC0689-0421-4304-B8D5-93D7704DFFDB}" type="pres">
      <dgm:prSet presAssocID="{3D52496E-F05E-4908-97A6-51126941B013}" presName="sibSpaceOne" presStyleCnt="0"/>
      <dgm:spPr/>
    </dgm:pt>
    <dgm:pt modelId="{125379FE-549E-4249-9A17-C46E49AA5419}" type="pres">
      <dgm:prSet presAssocID="{3226E7A8-35D0-4CD4-8CEA-499E620F080E}" presName="vertOne" presStyleCnt="0"/>
      <dgm:spPr/>
    </dgm:pt>
    <dgm:pt modelId="{26DD1D46-0956-4BFD-BB73-CABD91B6E926}" type="pres">
      <dgm:prSet presAssocID="{3226E7A8-35D0-4CD4-8CEA-499E620F080E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F89D8C-CBB9-407C-AA57-2A5927580C44}" type="pres">
      <dgm:prSet presAssocID="{3226E7A8-35D0-4CD4-8CEA-499E620F080E}" presName="parTransOne" presStyleCnt="0"/>
      <dgm:spPr/>
    </dgm:pt>
    <dgm:pt modelId="{0D92B097-531E-4FAD-9B97-AFEE0135A2A2}" type="pres">
      <dgm:prSet presAssocID="{3226E7A8-35D0-4CD4-8CEA-499E620F080E}" presName="horzOne" presStyleCnt="0"/>
      <dgm:spPr/>
    </dgm:pt>
    <dgm:pt modelId="{C4F0F871-EF38-4A9F-800F-44E063D123C0}" type="pres">
      <dgm:prSet presAssocID="{370E9AAF-8C8C-4C0B-A2E0-13983620C278}" presName="vertTwo" presStyleCnt="0"/>
      <dgm:spPr/>
    </dgm:pt>
    <dgm:pt modelId="{63E595F2-8B36-4DD0-BE4D-9120AEC63297}" type="pres">
      <dgm:prSet presAssocID="{370E9AAF-8C8C-4C0B-A2E0-13983620C278}" presName="txTwo" presStyleLbl="node2" presStyleIdx="1" presStyleCnt="2" custLinFactNeighborX="608" custLinFactNeighborY="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8C56CA-7993-4A7C-A68D-77CB4CCB322D}" type="pres">
      <dgm:prSet presAssocID="{370E9AAF-8C8C-4C0B-A2E0-13983620C278}" presName="horzTwo" presStyleCnt="0"/>
      <dgm:spPr/>
    </dgm:pt>
  </dgm:ptLst>
  <dgm:cxnLst>
    <dgm:cxn modelId="{50D78A38-C00E-46DC-8225-E961EF7A0FC6}" type="presOf" srcId="{3226E7A8-35D0-4CD4-8CEA-499E620F080E}" destId="{26DD1D46-0956-4BFD-BB73-CABD91B6E926}" srcOrd="0" destOrd="0" presId="urn:microsoft.com/office/officeart/2005/8/layout/hierarchy4"/>
    <dgm:cxn modelId="{5CD6DF72-93E1-43ED-BF8B-C4F1D8196065}" srcId="{3226E7A8-35D0-4CD4-8CEA-499E620F080E}" destId="{370E9AAF-8C8C-4C0B-A2E0-13983620C278}" srcOrd="0" destOrd="0" parTransId="{5F213073-BE6C-4C70-A45E-D85A964E81EA}" sibTransId="{F16BD75B-A5CF-46F9-805F-EE81F5DBB2FB}"/>
    <dgm:cxn modelId="{35AF84FF-EB7F-4940-972C-4713938C65A6}" type="presOf" srcId="{D398E8EE-4B31-4CA9-A9B1-E8A3C7F5BDFA}" destId="{73402B38-C307-427B-850B-D29040FAD57B}" srcOrd="0" destOrd="0" presId="urn:microsoft.com/office/officeart/2005/8/layout/hierarchy4"/>
    <dgm:cxn modelId="{43604380-BD24-4C86-9AB9-1006D37ADDF1}" type="presOf" srcId="{5ACEF8A1-B931-42C0-9E34-052401D80089}" destId="{F42EBFB7-556E-456E-B7C1-7E56F9DBC2B0}" srcOrd="0" destOrd="0" presId="urn:microsoft.com/office/officeart/2005/8/layout/hierarchy4"/>
    <dgm:cxn modelId="{DBCE4BC1-F4EF-476E-859B-A9A2D08AE3FB}" type="presOf" srcId="{370E9AAF-8C8C-4C0B-A2E0-13983620C278}" destId="{63E595F2-8B36-4DD0-BE4D-9120AEC63297}" srcOrd="0" destOrd="0" presId="urn:microsoft.com/office/officeart/2005/8/layout/hierarchy4"/>
    <dgm:cxn modelId="{76A6F643-0225-4CD2-B2A4-AD5868004585}" srcId="{D398E8EE-4B31-4CA9-A9B1-E8A3C7F5BDFA}" destId="{3226E7A8-35D0-4CD4-8CEA-499E620F080E}" srcOrd="1" destOrd="0" parTransId="{FFCC52C4-6521-49B5-BAF4-891FDFD45917}" sibTransId="{63C9CA2E-EAFC-4F74-9258-DFC6A88B1E06}"/>
    <dgm:cxn modelId="{D91A5C7C-349E-4DDB-9D66-2D7CF5EBC346}" type="presOf" srcId="{12226984-6A64-4972-AFEB-05BC03383E3A}" destId="{E419D777-FE81-45E9-8043-D44F517687F0}" srcOrd="0" destOrd="0" presId="urn:microsoft.com/office/officeart/2005/8/layout/hierarchy4"/>
    <dgm:cxn modelId="{87A8907D-2C7B-4E40-876E-141B2A6D4432}" srcId="{12226984-6A64-4972-AFEB-05BC03383E3A}" destId="{5ACEF8A1-B931-42C0-9E34-052401D80089}" srcOrd="0" destOrd="0" parTransId="{B4F2ACF3-6BE5-45D9-B5D0-1876D58C9EE5}" sibTransId="{AEA2631D-EB40-4DBA-BA48-5F420505A012}"/>
    <dgm:cxn modelId="{096EF040-E7AF-4D0D-8675-BFD9E9350E6B}" srcId="{D398E8EE-4B31-4CA9-A9B1-E8A3C7F5BDFA}" destId="{12226984-6A64-4972-AFEB-05BC03383E3A}" srcOrd="0" destOrd="0" parTransId="{3ABB94D5-CE9D-4D62-9903-BBD88946FC89}" sibTransId="{3D52496E-F05E-4908-97A6-51126941B013}"/>
    <dgm:cxn modelId="{500DFC17-7693-4F93-B77E-F122620A322E}" type="presParOf" srcId="{73402B38-C307-427B-850B-D29040FAD57B}" destId="{351F3FF3-5D7F-42BA-A175-4F022B09B297}" srcOrd="0" destOrd="0" presId="urn:microsoft.com/office/officeart/2005/8/layout/hierarchy4"/>
    <dgm:cxn modelId="{EB794F8F-314A-4E0D-A433-8A22EC72A89C}" type="presParOf" srcId="{351F3FF3-5D7F-42BA-A175-4F022B09B297}" destId="{E419D777-FE81-45E9-8043-D44F517687F0}" srcOrd="0" destOrd="0" presId="urn:microsoft.com/office/officeart/2005/8/layout/hierarchy4"/>
    <dgm:cxn modelId="{1A95E2D0-81C0-4AF3-BAE3-1449683493D9}" type="presParOf" srcId="{351F3FF3-5D7F-42BA-A175-4F022B09B297}" destId="{F1842785-BF10-472E-9E9C-FC6B1E0E4654}" srcOrd="1" destOrd="0" presId="urn:microsoft.com/office/officeart/2005/8/layout/hierarchy4"/>
    <dgm:cxn modelId="{C1385B41-C381-4F7E-A62F-B40F0C0CF8C7}" type="presParOf" srcId="{351F3FF3-5D7F-42BA-A175-4F022B09B297}" destId="{652CDC4A-D761-4702-8985-17802FD54D10}" srcOrd="2" destOrd="0" presId="urn:microsoft.com/office/officeart/2005/8/layout/hierarchy4"/>
    <dgm:cxn modelId="{3EA4BC35-7508-4E56-BA08-697F411BB5C7}" type="presParOf" srcId="{652CDC4A-D761-4702-8985-17802FD54D10}" destId="{4181DA4D-C29A-4594-84A6-04657225049B}" srcOrd="0" destOrd="0" presId="urn:microsoft.com/office/officeart/2005/8/layout/hierarchy4"/>
    <dgm:cxn modelId="{EF235F27-9E81-4CD1-993E-36E46221B31A}" type="presParOf" srcId="{4181DA4D-C29A-4594-84A6-04657225049B}" destId="{F42EBFB7-556E-456E-B7C1-7E56F9DBC2B0}" srcOrd="0" destOrd="0" presId="urn:microsoft.com/office/officeart/2005/8/layout/hierarchy4"/>
    <dgm:cxn modelId="{8CFAE00D-0C53-4CF4-AF7E-4B72A0F68029}" type="presParOf" srcId="{4181DA4D-C29A-4594-84A6-04657225049B}" destId="{E9FEDCB3-18AB-452C-9DE8-BEB059C9DD35}" srcOrd="1" destOrd="0" presId="urn:microsoft.com/office/officeart/2005/8/layout/hierarchy4"/>
    <dgm:cxn modelId="{E8EF284E-A736-49C5-AF45-00828EA36051}" type="presParOf" srcId="{73402B38-C307-427B-850B-D29040FAD57B}" destId="{81AC0689-0421-4304-B8D5-93D7704DFFDB}" srcOrd="1" destOrd="0" presId="urn:microsoft.com/office/officeart/2005/8/layout/hierarchy4"/>
    <dgm:cxn modelId="{E6B8CF5D-469A-460C-82C6-A9DE66385F7B}" type="presParOf" srcId="{73402B38-C307-427B-850B-D29040FAD57B}" destId="{125379FE-549E-4249-9A17-C46E49AA5419}" srcOrd="2" destOrd="0" presId="urn:microsoft.com/office/officeart/2005/8/layout/hierarchy4"/>
    <dgm:cxn modelId="{CA796995-17E1-43D1-AD31-5824F0C7CC1D}" type="presParOf" srcId="{125379FE-549E-4249-9A17-C46E49AA5419}" destId="{26DD1D46-0956-4BFD-BB73-CABD91B6E926}" srcOrd="0" destOrd="0" presId="urn:microsoft.com/office/officeart/2005/8/layout/hierarchy4"/>
    <dgm:cxn modelId="{D5CF149C-A82F-4D89-B81B-79EEEF6D03A2}" type="presParOf" srcId="{125379FE-549E-4249-9A17-C46E49AA5419}" destId="{16F89D8C-CBB9-407C-AA57-2A5927580C44}" srcOrd="1" destOrd="0" presId="urn:microsoft.com/office/officeart/2005/8/layout/hierarchy4"/>
    <dgm:cxn modelId="{D83A760F-41A3-4446-AC0D-26B3EE942FB2}" type="presParOf" srcId="{125379FE-549E-4249-9A17-C46E49AA5419}" destId="{0D92B097-531E-4FAD-9B97-AFEE0135A2A2}" srcOrd="2" destOrd="0" presId="urn:microsoft.com/office/officeart/2005/8/layout/hierarchy4"/>
    <dgm:cxn modelId="{653DD7B7-0A99-468C-B597-CE3F6E08E8A0}" type="presParOf" srcId="{0D92B097-531E-4FAD-9B97-AFEE0135A2A2}" destId="{C4F0F871-EF38-4A9F-800F-44E063D123C0}" srcOrd="0" destOrd="0" presId="urn:microsoft.com/office/officeart/2005/8/layout/hierarchy4"/>
    <dgm:cxn modelId="{61FEAA4B-D6C8-42FC-BD5D-DCA383F1A525}" type="presParOf" srcId="{C4F0F871-EF38-4A9F-800F-44E063D123C0}" destId="{63E595F2-8B36-4DD0-BE4D-9120AEC63297}" srcOrd="0" destOrd="0" presId="urn:microsoft.com/office/officeart/2005/8/layout/hierarchy4"/>
    <dgm:cxn modelId="{CFB5BF1D-ED64-4669-AEBF-2C023CD94A85}" type="presParOf" srcId="{C4F0F871-EF38-4A9F-800F-44E063D123C0}" destId="{D08C56CA-7993-4A7C-A68D-77CB4CCB322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0B6E2F-94AF-41E8-804F-A2824D11E33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7AF1F470-F231-478D-8975-6CF24AF3B3ED}">
      <dgm:prSet phldrT="[Текст]" custT="1"/>
      <dgm:spPr>
        <a:solidFill>
          <a:srgbClr val="355E8F"/>
        </a:solidFill>
      </dgm:spPr>
      <dgm:t>
        <a:bodyPr/>
        <a:lstStyle/>
        <a:p>
          <a:pPr algn="just"/>
          <a:r>
            <a:rPr lang="ru-RU" sz="1600" b="1" dirty="0"/>
            <a:t>Разрабатывать финансовые и кредитные услуги, реализовывать их на рынке, организовывать эффективную деятельность различных подразделений участников финансового рынка (банков, брокерских и дилерских компаний, инвестиционных фондов и т.д.)</a:t>
          </a:r>
        </a:p>
      </dgm:t>
    </dgm:pt>
    <dgm:pt modelId="{D4C43A0A-5932-4B05-B46D-BA7E5CB2E712}" type="parTrans" cxnId="{C7418294-AA0B-4F9C-8C19-C1BD34F9613B}">
      <dgm:prSet/>
      <dgm:spPr/>
      <dgm:t>
        <a:bodyPr/>
        <a:lstStyle/>
        <a:p>
          <a:endParaRPr lang="ru-RU" sz="1600" b="1"/>
        </a:p>
      </dgm:t>
    </dgm:pt>
    <dgm:pt modelId="{3EDBA400-2F5C-41A0-B632-C8792B2D8955}" type="sibTrans" cxnId="{C7418294-AA0B-4F9C-8C19-C1BD34F9613B}">
      <dgm:prSet/>
      <dgm:spPr/>
      <dgm:t>
        <a:bodyPr/>
        <a:lstStyle/>
        <a:p>
          <a:endParaRPr lang="ru-RU" sz="1600" b="1"/>
        </a:p>
      </dgm:t>
    </dgm:pt>
    <dgm:pt modelId="{DB0E071D-3338-437A-9F31-90329ACA0541}">
      <dgm:prSet phldrT="[Текст]" custT="1"/>
      <dgm:spPr>
        <a:solidFill>
          <a:srgbClr val="355E8F"/>
        </a:solidFill>
      </dgm:spPr>
      <dgm:t>
        <a:bodyPr/>
        <a:lstStyle/>
        <a:p>
          <a:r>
            <a:rPr lang="ru-RU" sz="1600" b="1" dirty="0"/>
            <a:t>Информационно-аналитически обеспечивать составление стратегических, текущих и оперативных прогнозов на финансовых рынках (рынок ценных бумаг, валютный рынок, рынок драгоценных металлов и т.д.). </a:t>
          </a:r>
        </a:p>
      </dgm:t>
    </dgm:pt>
    <dgm:pt modelId="{71BE800F-7F75-40A6-A931-C09352472C1F}" type="parTrans" cxnId="{99CA6A77-DF15-44B7-9053-7A468E1E11A3}">
      <dgm:prSet/>
      <dgm:spPr/>
      <dgm:t>
        <a:bodyPr/>
        <a:lstStyle/>
        <a:p>
          <a:endParaRPr lang="ru-RU" sz="1600" b="1"/>
        </a:p>
      </dgm:t>
    </dgm:pt>
    <dgm:pt modelId="{A6A9379A-A050-460E-95C0-F02FBD8F42A0}" type="sibTrans" cxnId="{99CA6A77-DF15-44B7-9053-7A468E1E11A3}">
      <dgm:prSet/>
      <dgm:spPr/>
      <dgm:t>
        <a:bodyPr/>
        <a:lstStyle/>
        <a:p>
          <a:endParaRPr lang="ru-RU" sz="1600" b="1"/>
        </a:p>
      </dgm:t>
    </dgm:pt>
    <dgm:pt modelId="{5FF03F12-48D5-4831-B621-AAA9A1B969D3}">
      <dgm:prSet phldrT="[Текст]" custT="1"/>
      <dgm:spPr>
        <a:solidFill>
          <a:srgbClr val="355E8F"/>
        </a:solidFill>
      </dgm:spPr>
      <dgm:t>
        <a:bodyPr/>
        <a:lstStyle/>
        <a:p>
          <a:pPr algn="just"/>
          <a:r>
            <a:rPr lang="ru-RU" sz="1600" b="1" dirty="0"/>
            <a:t>Рассчитывать, анализировать и интерпретировать информацию, необходимую для выявления тенденций развитии финансового рынка и осуществлению консультирования его участников.</a:t>
          </a:r>
        </a:p>
      </dgm:t>
    </dgm:pt>
    <dgm:pt modelId="{E910BDB6-CCE0-4076-A4BF-A342C071AB54}" type="parTrans" cxnId="{FFAFF4EC-F010-44DE-BD20-09AF95BC57D1}">
      <dgm:prSet/>
      <dgm:spPr/>
      <dgm:t>
        <a:bodyPr/>
        <a:lstStyle/>
        <a:p>
          <a:endParaRPr lang="ru-RU" sz="1600" b="1"/>
        </a:p>
      </dgm:t>
    </dgm:pt>
    <dgm:pt modelId="{19EAFA84-B2EE-4B53-A106-3093AB1A9A91}" type="sibTrans" cxnId="{FFAFF4EC-F010-44DE-BD20-09AF95BC57D1}">
      <dgm:prSet/>
      <dgm:spPr/>
      <dgm:t>
        <a:bodyPr/>
        <a:lstStyle/>
        <a:p>
          <a:endParaRPr lang="ru-RU" sz="1600" b="1"/>
        </a:p>
      </dgm:t>
    </dgm:pt>
    <dgm:pt modelId="{251E48C3-B934-406C-BE0F-067306613467}">
      <dgm:prSet phldrT="[Текст]" custT="1"/>
      <dgm:spPr>
        <a:solidFill>
          <a:srgbClr val="355E8F"/>
        </a:solidFill>
      </dgm:spPr>
      <dgm:t>
        <a:bodyPr/>
        <a:lstStyle/>
        <a:p>
          <a:pPr algn="just"/>
          <a:r>
            <a:rPr lang="ru-RU" sz="1600" b="1" dirty="0"/>
            <a:t>Самостоятельно принимать решения об индивидуальном  инвестировании на финансовых рынках.</a:t>
          </a:r>
        </a:p>
      </dgm:t>
    </dgm:pt>
    <dgm:pt modelId="{F32DB06F-3953-4BDB-B31A-A4EB5F484F4E}" type="parTrans" cxnId="{289A3F86-AC27-4B73-8142-BC0F78B1173A}">
      <dgm:prSet/>
      <dgm:spPr/>
      <dgm:t>
        <a:bodyPr/>
        <a:lstStyle/>
        <a:p>
          <a:endParaRPr lang="ru-RU" sz="1600" b="1"/>
        </a:p>
      </dgm:t>
    </dgm:pt>
    <dgm:pt modelId="{DECFBC4E-927F-46DE-9298-11CF587FEC8F}" type="sibTrans" cxnId="{289A3F86-AC27-4B73-8142-BC0F78B1173A}">
      <dgm:prSet/>
      <dgm:spPr/>
      <dgm:t>
        <a:bodyPr/>
        <a:lstStyle/>
        <a:p>
          <a:endParaRPr lang="ru-RU" sz="1600" b="1"/>
        </a:p>
      </dgm:t>
    </dgm:pt>
    <dgm:pt modelId="{70438785-9223-40EC-95F3-911461C2D974}" type="pres">
      <dgm:prSet presAssocID="{760B6E2F-94AF-41E8-804F-A2824D11E339}" presName="Name0" presStyleCnt="0">
        <dgm:presLayoutVars>
          <dgm:chMax val="7"/>
          <dgm:chPref val="7"/>
          <dgm:dir/>
        </dgm:presLayoutVars>
      </dgm:prSet>
      <dgm:spPr/>
    </dgm:pt>
    <dgm:pt modelId="{CB29C1E6-7A7B-48BB-AC63-5F091AE87656}" type="pres">
      <dgm:prSet presAssocID="{760B6E2F-94AF-41E8-804F-A2824D11E339}" presName="Name1" presStyleCnt="0"/>
      <dgm:spPr/>
    </dgm:pt>
    <dgm:pt modelId="{8D686191-5C37-4B63-ACDF-A665BF0D5197}" type="pres">
      <dgm:prSet presAssocID="{760B6E2F-94AF-41E8-804F-A2824D11E339}" presName="cycle" presStyleCnt="0"/>
      <dgm:spPr/>
    </dgm:pt>
    <dgm:pt modelId="{6128DE2D-AA5F-4DBA-99B0-80435C60024D}" type="pres">
      <dgm:prSet presAssocID="{760B6E2F-94AF-41E8-804F-A2824D11E339}" presName="srcNode" presStyleLbl="node1" presStyleIdx="0" presStyleCnt="4"/>
      <dgm:spPr/>
    </dgm:pt>
    <dgm:pt modelId="{40E1998B-2701-485F-AB94-D92BD36B0737}" type="pres">
      <dgm:prSet presAssocID="{760B6E2F-94AF-41E8-804F-A2824D11E339}" presName="conn" presStyleLbl="parChTrans1D2" presStyleIdx="0" presStyleCnt="1"/>
      <dgm:spPr/>
      <dgm:t>
        <a:bodyPr/>
        <a:lstStyle/>
        <a:p>
          <a:endParaRPr lang="ru-RU"/>
        </a:p>
      </dgm:t>
    </dgm:pt>
    <dgm:pt modelId="{5F9F65C1-18F0-4AE9-851B-D0A625E8EE84}" type="pres">
      <dgm:prSet presAssocID="{760B6E2F-94AF-41E8-804F-A2824D11E339}" presName="extraNode" presStyleLbl="node1" presStyleIdx="0" presStyleCnt="4"/>
      <dgm:spPr/>
    </dgm:pt>
    <dgm:pt modelId="{74FD84A3-097D-4512-9B2F-43DAEBF91C05}" type="pres">
      <dgm:prSet presAssocID="{760B6E2F-94AF-41E8-804F-A2824D11E339}" presName="dstNode" presStyleLbl="node1" presStyleIdx="0" presStyleCnt="4"/>
      <dgm:spPr/>
    </dgm:pt>
    <dgm:pt modelId="{BB0F5EB9-D756-4D9E-95B3-DE05F81DC03F}" type="pres">
      <dgm:prSet presAssocID="{7AF1F470-F231-478D-8975-6CF24AF3B3ED}" presName="text_1" presStyleLbl="node1" presStyleIdx="0" presStyleCnt="4" custScaleY="158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3A909-0227-4558-AE4F-6C1F0A9E5B73}" type="pres">
      <dgm:prSet presAssocID="{7AF1F470-F231-478D-8975-6CF24AF3B3ED}" presName="accent_1" presStyleCnt="0"/>
      <dgm:spPr/>
    </dgm:pt>
    <dgm:pt modelId="{1BBE6B03-9AEE-4057-B893-98A96BE5F3AD}" type="pres">
      <dgm:prSet presAssocID="{7AF1F470-F231-478D-8975-6CF24AF3B3ED}" presName="accentRepeatNode" presStyleLbl="solidFgAcc1" presStyleIdx="0" presStyleCnt="4" custScaleX="122757" custScaleY="126671"/>
      <dgm:spPr/>
    </dgm:pt>
    <dgm:pt modelId="{976557A9-16AF-40E7-B9F1-356A4535087C}" type="pres">
      <dgm:prSet presAssocID="{DB0E071D-3338-437A-9F31-90329ACA0541}" presName="text_2" presStyleLbl="node1" presStyleIdx="1" presStyleCnt="4" custScaleY="147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0CD44-05C0-47AE-8219-1754F46E3CE0}" type="pres">
      <dgm:prSet presAssocID="{DB0E071D-3338-437A-9F31-90329ACA0541}" presName="accent_2" presStyleCnt="0"/>
      <dgm:spPr/>
    </dgm:pt>
    <dgm:pt modelId="{0ED43B36-E7FC-4507-A3D8-7262EECEEDB9}" type="pres">
      <dgm:prSet presAssocID="{DB0E071D-3338-437A-9F31-90329ACA0541}" presName="accentRepeatNode" presStyleLbl="solidFgAcc1" presStyleIdx="1" presStyleCnt="4" custScaleX="117866" custScaleY="117750"/>
      <dgm:spPr/>
    </dgm:pt>
    <dgm:pt modelId="{85142B68-0C37-4897-A1AA-A37A77D03FC1}" type="pres">
      <dgm:prSet presAssocID="{5FF03F12-48D5-4831-B621-AAA9A1B969D3}" presName="text_3" presStyleLbl="node1" presStyleIdx="2" presStyleCnt="4" custScaleY="136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6B648-562F-4B57-B779-59BF9C755FA4}" type="pres">
      <dgm:prSet presAssocID="{5FF03F12-48D5-4831-B621-AAA9A1B969D3}" presName="accent_3" presStyleCnt="0"/>
      <dgm:spPr/>
    </dgm:pt>
    <dgm:pt modelId="{91AC1E74-0FCA-4A19-AD5F-46D0D7FDECE9}" type="pres">
      <dgm:prSet presAssocID="{5FF03F12-48D5-4831-B621-AAA9A1B969D3}" presName="accentRepeatNode" presStyleLbl="solidFgAcc1" presStyleIdx="2" presStyleCnt="4"/>
      <dgm:spPr/>
    </dgm:pt>
    <dgm:pt modelId="{083B60CA-08ED-4F3D-9775-79240756B5A2}" type="pres">
      <dgm:prSet presAssocID="{251E48C3-B934-406C-BE0F-06730661346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05E74-F4F9-48DB-B563-8D6E7559596A}" type="pres">
      <dgm:prSet presAssocID="{251E48C3-B934-406C-BE0F-067306613467}" presName="accent_4" presStyleCnt="0"/>
      <dgm:spPr/>
    </dgm:pt>
    <dgm:pt modelId="{449358DD-DB82-4750-9F8F-BDA068079163}" type="pres">
      <dgm:prSet presAssocID="{251E48C3-B934-406C-BE0F-067306613467}" presName="accentRepeatNode" presStyleLbl="solidFgAcc1" presStyleIdx="3" presStyleCnt="4"/>
      <dgm:spPr/>
    </dgm:pt>
  </dgm:ptLst>
  <dgm:cxnLst>
    <dgm:cxn modelId="{33F3AD2A-9B44-4077-A5E9-512079E28B74}" type="presOf" srcId="{5FF03F12-48D5-4831-B621-AAA9A1B969D3}" destId="{85142B68-0C37-4897-A1AA-A37A77D03FC1}" srcOrd="0" destOrd="0" presId="urn:microsoft.com/office/officeart/2008/layout/VerticalCurvedList"/>
    <dgm:cxn modelId="{289A3F86-AC27-4B73-8142-BC0F78B1173A}" srcId="{760B6E2F-94AF-41E8-804F-A2824D11E339}" destId="{251E48C3-B934-406C-BE0F-067306613467}" srcOrd="3" destOrd="0" parTransId="{F32DB06F-3953-4BDB-B31A-A4EB5F484F4E}" sibTransId="{DECFBC4E-927F-46DE-9298-11CF587FEC8F}"/>
    <dgm:cxn modelId="{113CF37F-A2F5-4877-956E-E16DE49C8A7A}" type="presOf" srcId="{3EDBA400-2F5C-41A0-B632-C8792B2D8955}" destId="{40E1998B-2701-485F-AB94-D92BD36B0737}" srcOrd="0" destOrd="0" presId="urn:microsoft.com/office/officeart/2008/layout/VerticalCurvedList"/>
    <dgm:cxn modelId="{A060C301-C2D9-4E2C-A60B-03576980A1F7}" type="presOf" srcId="{251E48C3-B934-406C-BE0F-067306613467}" destId="{083B60CA-08ED-4F3D-9775-79240756B5A2}" srcOrd="0" destOrd="0" presId="urn:microsoft.com/office/officeart/2008/layout/VerticalCurvedList"/>
    <dgm:cxn modelId="{99CA6A77-DF15-44B7-9053-7A468E1E11A3}" srcId="{760B6E2F-94AF-41E8-804F-A2824D11E339}" destId="{DB0E071D-3338-437A-9F31-90329ACA0541}" srcOrd="1" destOrd="0" parTransId="{71BE800F-7F75-40A6-A931-C09352472C1F}" sibTransId="{A6A9379A-A050-460E-95C0-F02FBD8F42A0}"/>
    <dgm:cxn modelId="{333CC96D-A1D7-41FC-81B1-163387510635}" type="presOf" srcId="{7AF1F470-F231-478D-8975-6CF24AF3B3ED}" destId="{BB0F5EB9-D756-4D9E-95B3-DE05F81DC03F}" srcOrd="0" destOrd="0" presId="urn:microsoft.com/office/officeart/2008/layout/VerticalCurvedList"/>
    <dgm:cxn modelId="{C7418294-AA0B-4F9C-8C19-C1BD34F9613B}" srcId="{760B6E2F-94AF-41E8-804F-A2824D11E339}" destId="{7AF1F470-F231-478D-8975-6CF24AF3B3ED}" srcOrd="0" destOrd="0" parTransId="{D4C43A0A-5932-4B05-B46D-BA7E5CB2E712}" sibTransId="{3EDBA400-2F5C-41A0-B632-C8792B2D8955}"/>
    <dgm:cxn modelId="{03F75764-CC17-459E-BEA1-17882A37F4D5}" type="presOf" srcId="{DB0E071D-3338-437A-9F31-90329ACA0541}" destId="{976557A9-16AF-40E7-B9F1-356A4535087C}" srcOrd="0" destOrd="0" presId="urn:microsoft.com/office/officeart/2008/layout/VerticalCurvedList"/>
    <dgm:cxn modelId="{8B66C4E4-EC80-41BE-8D0C-D28AEF707CAA}" type="presOf" srcId="{760B6E2F-94AF-41E8-804F-A2824D11E339}" destId="{70438785-9223-40EC-95F3-911461C2D974}" srcOrd="0" destOrd="0" presId="urn:microsoft.com/office/officeart/2008/layout/VerticalCurvedList"/>
    <dgm:cxn modelId="{FFAFF4EC-F010-44DE-BD20-09AF95BC57D1}" srcId="{760B6E2F-94AF-41E8-804F-A2824D11E339}" destId="{5FF03F12-48D5-4831-B621-AAA9A1B969D3}" srcOrd="2" destOrd="0" parTransId="{E910BDB6-CCE0-4076-A4BF-A342C071AB54}" sibTransId="{19EAFA84-B2EE-4B53-A106-3093AB1A9A91}"/>
    <dgm:cxn modelId="{33EF81B4-5A59-4952-8913-47A11FAC7803}" type="presParOf" srcId="{70438785-9223-40EC-95F3-911461C2D974}" destId="{CB29C1E6-7A7B-48BB-AC63-5F091AE87656}" srcOrd="0" destOrd="0" presId="urn:microsoft.com/office/officeart/2008/layout/VerticalCurvedList"/>
    <dgm:cxn modelId="{B2BC91B6-2661-452A-90DB-EFD189919922}" type="presParOf" srcId="{CB29C1E6-7A7B-48BB-AC63-5F091AE87656}" destId="{8D686191-5C37-4B63-ACDF-A665BF0D5197}" srcOrd="0" destOrd="0" presId="urn:microsoft.com/office/officeart/2008/layout/VerticalCurvedList"/>
    <dgm:cxn modelId="{C4CEC067-34E7-4B2B-A59F-CB10C3686D0F}" type="presParOf" srcId="{8D686191-5C37-4B63-ACDF-A665BF0D5197}" destId="{6128DE2D-AA5F-4DBA-99B0-80435C60024D}" srcOrd="0" destOrd="0" presId="urn:microsoft.com/office/officeart/2008/layout/VerticalCurvedList"/>
    <dgm:cxn modelId="{6579EA3B-F07D-4AC8-9BD0-8F5742524F92}" type="presParOf" srcId="{8D686191-5C37-4B63-ACDF-A665BF0D5197}" destId="{40E1998B-2701-485F-AB94-D92BD36B0737}" srcOrd="1" destOrd="0" presId="urn:microsoft.com/office/officeart/2008/layout/VerticalCurvedList"/>
    <dgm:cxn modelId="{5039413A-720B-44DC-9883-0140C95B6915}" type="presParOf" srcId="{8D686191-5C37-4B63-ACDF-A665BF0D5197}" destId="{5F9F65C1-18F0-4AE9-851B-D0A625E8EE84}" srcOrd="2" destOrd="0" presId="urn:microsoft.com/office/officeart/2008/layout/VerticalCurvedList"/>
    <dgm:cxn modelId="{854958E8-D3CB-4277-95FC-EB124AB3A23F}" type="presParOf" srcId="{8D686191-5C37-4B63-ACDF-A665BF0D5197}" destId="{74FD84A3-097D-4512-9B2F-43DAEBF91C05}" srcOrd="3" destOrd="0" presId="urn:microsoft.com/office/officeart/2008/layout/VerticalCurvedList"/>
    <dgm:cxn modelId="{4DFC8900-FF4A-45D5-8DAB-6F01FA2E29E7}" type="presParOf" srcId="{CB29C1E6-7A7B-48BB-AC63-5F091AE87656}" destId="{BB0F5EB9-D756-4D9E-95B3-DE05F81DC03F}" srcOrd="1" destOrd="0" presId="urn:microsoft.com/office/officeart/2008/layout/VerticalCurvedList"/>
    <dgm:cxn modelId="{6746AC46-5F7F-4DD5-B66C-9F8753815BCA}" type="presParOf" srcId="{CB29C1E6-7A7B-48BB-AC63-5F091AE87656}" destId="{81D3A909-0227-4558-AE4F-6C1F0A9E5B73}" srcOrd="2" destOrd="0" presId="urn:microsoft.com/office/officeart/2008/layout/VerticalCurvedList"/>
    <dgm:cxn modelId="{5706FC3D-067E-4F26-A3CF-3EF1DFD86E24}" type="presParOf" srcId="{81D3A909-0227-4558-AE4F-6C1F0A9E5B73}" destId="{1BBE6B03-9AEE-4057-B893-98A96BE5F3AD}" srcOrd="0" destOrd="0" presId="urn:microsoft.com/office/officeart/2008/layout/VerticalCurvedList"/>
    <dgm:cxn modelId="{1A1FB2C7-EBA2-4B1E-A8F9-26CD57FE9D83}" type="presParOf" srcId="{CB29C1E6-7A7B-48BB-AC63-5F091AE87656}" destId="{976557A9-16AF-40E7-B9F1-356A4535087C}" srcOrd="3" destOrd="0" presId="urn:microsoft.com/office/officeart/2008/layout/VerticalCurvedList"/>
    <dgm:cxn modelId="{388D4ABD-8D40-4411-B806-5C59E8570651}" type="presParOf" srcId="{CB29C1E6-7A7B-48BB-AC63-5F091AE87656}" destId="{16C0CD44-05C0-47AE-8219-1754F46E3CE0}" srcOrd="4" destOrd="0" presId="urn:microsoft.com/office/officeart/2008/layout/VerticalCurvedList"/>
    <dgm:cxn modelId="{A13EDADE-DDA8-4043-B4C6-2EBD2310BA3C}" type="presParOf" srcId="{16C0CD44-05C0-47AE-8219-1754F46E3CE0}" destId="{0ED43B36-E7FC-4507-A3D8-7262EECEEDB9}" srcOrd="0" destOrd="0" presId="urn:microsoft.com/office/officeart/2008/layout/VerticalCurvedList"/>
    <dgm:cxn modelId="{35119F79-0D70-4C62-A739-FA726DF2ABD8}" type="presParOf" srcId="{CB29C1E6-7A7B-48BB-AC63-5F091AE87656}" destId="{85142B68-0C37-4897-A1AA-A37A77D03FC1}" srcOrd="5" destOrd="0" presId="urn:microsoft.com/office/officeart/2008/layout/VerticalCurvedList"/>
    <dgm:cxn modelId="{2CA309B7-11E3-4EE9-B3B9-A429AC59E3BF}" type="presParOf" srcId="{CB29C1E6-7A7B-48BB-AC63-5F091AE87656}" destId="{9146B648-562F-4B57-B779-59BF9C755FA4}" srcOrd="6" destOrd="0" presId="urn:microsoft.com/office/officeart/2008/layout/VerticalCurvedList"/>
    <dgm:cxn modelId="{CC625338-B8B7-4B22-896F-7D1EC78F7836}" type="presParOf" srcId="{9146B648-562F-4B57-B779-59BF9C755FA4}" destId="{91AC1E74-0FCA-4A19-AD5F-46D0D7FDECE9}" srcOrd="0" destOrd="0" presId="urn:microsoft.com/office/officeart/2008/layout/VerticalCurvedList"/>
    <dgm:cxn modelId="{83C7E48F-E3A1-4E73-A1CA-3573E224EB16}" type="presParOf" srcId="{CB29C1E6-7A7B-48BB-AC63-5F091AE87656}" destId="{083B60CA-08ED-4F3D-9775-79240756B5A2}" srcOrd="7" destOrd="0" presId="urn:microsoft.com/office/officeart/2008/layout/VerticalCurvedList"/>
    <dgm:cxn modelId="{C83EBBD9-0887-4AF4-8748-A350A2AA2307}" type="presParOf" srcId="{CB29C1E6-7A7B-48BB-AC63-5F091AE87656}" destId="{35C05E74-F4F9-48DB-B563-8D6E7559596A}" srcOrd="8" destOrd="0" presId="urn:microsoft.com/office/officeart/2008/layout/VerticalCurvedList"/>
    <dgm:cxn modelId="{C1152CF1-3083-4C13-A7D5-8DDB4C54B739}" type="presParOf" srcId="{35C05E74-F4F9-48DB-B563-8D6E7559596A}" destId="{449358DD-DB82-4750-9F8F-BDA068079163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4517E-0555-41C1-9243-300289275374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F4953-E5CC-42FC-9C05-1CF2580D0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4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0566-F776-4BD2-9C22-2A04379F63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CBBE-266A-4786-9FA9-951FACC9A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1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0566-F776-4BD2-9C22-2A04379F63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CBBE-266A-4786-9FA9-951FACC9A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43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0566-F776-4BD2-9C22-2A04379F63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CBBE-266A-4786-9FA9-951FACC9A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4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0566-F776-4BD2-9C22-2A04379F63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CBBE-266A-4786-9FA9-951FACC9A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5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0566-F776-4BD2-9C22-2A04379F63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CBBE-266A-4786-9FA9-951FACC9A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5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0566-F776-4BD2-9C22-2A04379F63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CBBE-266A-4786-9FA9-951FACC9A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17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0566-F776-4BD2-9C22-2A04379F63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CBBE-266A-4786-9FA9-951FACC9A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4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0566-F776-4BD2-9C22-2A04379F63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CBBE-266A-4786-9FA9-951FACC9A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24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0566-F776-4BD2-9C22-2A04379F63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CBBE-266A-4786-9FA9-951FACC9A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1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0566-F776-4BD2-9C22-2A04379F63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CBBE-266A-4786-9FA9-951FACC9A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4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0566-F776-4BD2-9C22-2A04379F63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CBBE-266A-4786-9FA9-951FACC9A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19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B0566-F776-4BD2-9C22-2A04379F63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CBBE-266A-4786-9FA9-951FACC9A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80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6.xml"/><Relationship Id="rId10" Type="http://schemas.microsoft.com/office/2007/relationships/hdphoto" Target="../media/hdphoto1.wdp"/><Relationship Id="rId4" Type="http://schemas.openxmlformats.org/officeDocument/2006/relationships/diagramLayout" Target="../diagrams/layout6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hyperlink" Target="mailto:finmonitor.rsue@gmail.com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5655"/>
            <a:ext cx="9144000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99791"/>
            <a:ext cx="9143999" cy="2160240"/>
          </a:xfrm>
        </p:spPr>
        <p:txBody>
          <a:bodyPr>
            <a:normAutofit/>
          </a:bodyPr>
          <a:lstStyle/>
          <a:p>
            <a:r>
              <a:rPr lang="ru-RU" sz="3000" b="1" dirty="0">
                <a:cs typeface="Miriam" panose="020B0502050101010101" pitchFamily="34" charset="-79"/>
              </a:rPr>
              <a:t>Направление </a:t>
            </a:r>
            <a:r>
              <a:rPr lang="ru-RU" sz="3000" b="1" i="1" dirty="0">
                <a:cs typeface="Miriam" panose="020B0502050101010101" pitchFamily="34" charset="-79"/>
              </a:rPr>
              <a:t>38.03.01 «ЭКОНОМИКА»</a:t>
            </a:r>
            <a:br>
              <a:rPr lang="ru-RU" sz="3000" b="1" i="1" dirty="0">
                <a:cs typeface="Miriam" panose="020B0502050101010101" pitchFamily="34" charset="-79"/>
              </a:rPr>
            </a:br>
            <a:r>
              <a:rPr lang="ru-RU" sz="3000" b="1" dirty="0">
                <a:cs typeface="Miriam" panose="020B0502050101010101" pitchFamily="34" charset="-79"/>
              </a:rPr>
              <a:t>Направленность </a:t>
            </a:r>
            <a:r>
              <a:rPr lang="ru-RU" sz="3000" b="1" i="1" dirty="0">
                <a:cs typeface="Miriam" panose="020B0502050101010101" pitchFamily="34" charset="-79"/>
              </a:rPr>
              <a:t>38.03.01.17 «Финансовая безопасность и финансовые рынки в цифровой экономике»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32545"/>
            <a:ext cx="9144000" cy="1359064"/>
          </a:xfrm>
        </p:spPr>
        <p:txBody>
          <a:bodyPr anchor="ctr"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cs typeface="Miriam" panose="020B0502050101010101" pitchFamily="34" charset="-79"/>
              </a:rPr>
              <a:t/>
            </a:r>
            <a:br>
              <a:rPr lang="ru-RU" sz="1800" b="1" dirty="0">
                <a:solidFill>
                  <a:schemeClr val="tx1"/>
                </a:solidFill>
                <a:cs typeface="Miriam" panose="020B0502050101010101" pitchFamily="34" charset="-79"/>
              </a:rPr>
            </a:br>
            <a:r>
              <a:rPr lang="ru-RU" sz="1800" b="1" dirty="0">
                <a:solidFill>
                  <a:schemeClr val="tx1"/>
                </a:solidFill>
                <a:cs typeface="Miriam" panose="020B0502050101010101" pitchFamily="34" charset="-79"/>
              </a:rPr>
              <a:t>Кафедра Финансового мониторинга и финансовых рынков «РГЭУ (РИНХ)»</a:t>
            </a:r>
          </a:p>
        </p:txBody>
      </p:sp>
      <p:sp>
        <p:nvSpPr>
          <p:cNvPr id="5" name="AutoShape 4" descr="ÐÐ°ÑÑÐ¸Ð½ÐºÐ¸ Ð¿Ð¾ Ð·Ð°Ð¿ÑÐ¾ÑÑ ÑÐ³ÑÑ ÑÐ¸Ð½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ÑÐ³ÑÑ ÑÐ¸Ð½Ñ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937"/>
            <a:ext cx="9144000" cy="1620863"/>
          </a:xfrm>
          <a:prstGeom prst="rect">
            <a:avLst/>
          </a:prstGeom>
          <a:gradFill flip="none" rotWithShape="1">
            <a:gsLst>
              <a:gs pos="0">
                <a:srgbClr val="355E8F">
                  <a:shade val="30000"/>
                  <a:satMod val="115000"/>
                </a:srgbClr>
              </a:gs>
              <a:gs pos="50000">
                <a:srgbClr val="355E8F">
                  <a:shade val="67500"/>
                  <a:satMod val="115000"/>
                </a:srgbClr>
              </a:gs>
              <a:gs pos="100000">
                <a:srgbClr val="355E8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1" y="6222672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355E8F">
                  <a:shade val="30000"/>
                  <a:satMod val="115000"/>
                </a:srgbClr>
              </a:gs>
              <a:gs pos="50000">
                <a:srgbClr val="355E8F">
                  <a:shade val="67500"/>
                  <a:satMod val="115000"/>
                </a:srgbClr>
              </a:gs>
              <a:gs pos="100000">
                <a:srgbClr val="355E8F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ÐÐ°ÑÑÐ¸Ð½ÐºÐ¸ Ð¿Ð¾ Ð·Ð°Ð¿ÑÐ¾ÑÑ ÑÐ³ÑÑ ÑÐ¸Ð½Ñ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90" y="65884"/>
            <a:ext cx="1980220" cy="1504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78" r="7675"/>
          <a:stretch/>
        </p:blipFill>
        <p:spPr bwMode="auto">
          <a:xfrm>
            <a:off x="6282812" y="253769"/>
            <a:ext cx="2639961" cy="1174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3770"/>
            <a:ext cx="2195737" cy="117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solidFill>
                  <a:schemeClr val="bg1"/>
                </a:solidFill>
                <a:cs typeface="Miriam" panose="020B0502050101010101" pitchFamily="34" charset="-79"/>
              </a:rPr>
              <a:t>Ростовский государственный экономический университет (РИНХ), г. </a:t>
            </a:r>
            <a:r>
              <a:rPr lang="ru-RU" sz="1600" b="1" dirty="0" err="1">
                <a:solidFill>
                  <a:schemeClr val="bg1"/>
                </a:solidFill>
                <a:cs typeface="Miriam" panose="020B0502050101010101" pitchFamily="34" charset="-79"/>
              </a:rPr>
              <a:t>Ростов</a:t>
            </a:r>
            <a:r>
              <a:rPr lang="ru-RU" sz="1600" b="1" dirty="0">
                <a:solidFill>
                  <a:schemeClr val="bg1"/>
                </a:solidFill>
                <a:cs typeface="Miriam" panose="020B0502050101010101" pitchFamily="34" charset="-79"/>
              </a:rPr>
              <a:t>-на-Дону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281D1CC6-C30B-428D-AA6A-C5F6704B08FE}"/>
              </a:ext>
            </a:extLst>
          </p:cNvPr>
          <p:cNvSpPr txBox="1">
            <a:spLocks/>
          </p:cNvSpPr>
          <p:nvPr/>
        </p:nvSpPr>
        <p:spPr>
          <a:xfrm>
            <a:off x="0" y="4797152"/>
            <a:ext cx="9143999" cy="102697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b="1" dirty="0">
                <a:cs typeface="Miriam" panose="020B0502050101010101" pitchFamily="34" charset="-79"/>
              </a:rPr>
              <a:t>сроки подготовки: </a:t>
            </a:r>
          </a:p>
          <a:p>
            <a:pPr algn="r"/>
            <a:r>
              <a:rPr lang="ru-RU" sz="1600" b="1" dirty="0">
                <a:cs typeface="Miriam" panose="020B0502050101010101" pitchFamily="34" charset="-79"/>
              </a:rPr>
              <a:t>очная форма обучения – 4 года; </a:t>
            </a:r>
          </a:p>
          <a:p>
            <a:pPr algn="r"/>
            <a:r>
              <a:rPr lang="ru-RU" sz="1600" b="1" dirty="0">
                <a:cs typeface="Miriam" panose="020B0502050101010101" pitchFamily="34" charset="-79"/>
              </a:rPr>
              <a:t>заочная форма обучения – 5 лет</a:t>
            </a:r>
          </a:p>
          <a:p>
            <a:pPr algn="r"/>
            <a:r>
              <a:rPr lang="ru-RU" sz="1600" b="1" dirty="0">
                <a:cs typeface="Miriam" panose="020B0502050101010101" pitchFamily="34" charset="-79"/>
              </a:rPr>
              <a:t>очно-заочная форма обучения – 3,5 года </a:t>
            </a:r>
          </a:p>
        </p:txBody>
      </p:sp>
    </p:spTree>
    <p:extLst>
      <p:ext uri="{BB962C8B-B14F-4D97-AF65-F5344CB8AC3E}">
        <p14:creationId xmlns:p14="http://schemas.microsoft.com/office/powerpoint/2010/main" val="2468756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7142"/>
            <a:ext cx="9144000" cy="5872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ÐÐ°ÑÑÐ¸Ð½ÐºÐ¸ Ð¿Ð¾ Ð·Ð°Ð¿ÑÐ¾ÑÑ ÑÐ³ÑÑ ÑÐ¸Ð½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ÑÐ³ÑÑ ÑÐ¸Ð½Ñ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937"/>
            <a:ext cx="9144000" cy="969205"/>
          </a:xfrm>
          <a:prstGeom prst="rect">
            <a:avLst/>
          </a:prstGeom>
          <a:gradFill flip="none" rotWithShape="1">
            <a:gsLst>
              <a:gs pos="0">
                <a:srgbClr val="355E8F">
                  <a:shade val="30000"/>
                  <a:satMod val="115000"/>
                </a:srgbClr>
              </a:gs>
              <a:gs pos="50000">
                <a:srgbClr val="355E8F">
                  <a:shade val="67500"/>
                  <a:satMod val="115000"/>
                </a:srgbClr>
              </a:gs>
              <a:gs pos="100000">
                <a:srgbClr val="355E8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Возможности трудоустройства в нефинансовых коммерческих организациях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="" xmlns:a16="http://schemas.microsoft.com/office/drawing/2014/main" id="{8FB6B226-0532-4A8A-AC7B-6B723C98AF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9270985"/>
              </p:ext>
            </p:extLst>
          </p:nvPr>
        </p:nvGraphicFramePr>
        <p:xfrm>
          <a:off x="179512" y="1520056"/>
          <a:ext cx="8820472" cy="474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5127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566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ÐÐ°ÑÑÐ¸Ð½ÐºÐ¸ Ð¿Ð¾ Ð·Ð°Ð¿ÑÐ¾ÑÑ ÑÐ³ÑÑ ÑÐ¸Ð½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ÑÐ³ÑÑ ÑÐ¸Ð½Ñ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937"/>
            <a:ext cx="9144000" cy="972791"/>
          </a:xfrm>
          <a:prstGeom prst="rect">
            <a:avLst/>
          </a:prstGeom>
          <a:gradFill flip="none" rotWithShape="1">
            <a:gsLst>
              <a:gs pos="0">
                <a:srgbClr val="355E8F">
                  <a:shade val="30000"/>
                  <a:satMod val="115000"/>
                </a:srgbClr>
              </a:gs>
              <a:gs pos="50000">
                <a:srgbClr val="355E8F">
                  <a:shade val="67500"/>
                  <a:satMod val="115000"/>
                </a:srgbClr>
              </a:gs>
              <a:gs pos="100000">
                <a:srgbClr val="355E8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Учебный план профиля предусматривает курсы, направленные на освоение актуальных в цифровой экономике знаний и навыков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547656"/>
            <a:ext cx="9144000" cy="310344"/>
          </a:xfrm>
          <a:prstGeom prst="rect">
            <a:avLst/>
          </a:prstGeom>
          <a:gradFill flip="none" rotWithShape="1">
            <a:gsLst>
              <a:gs pos="0">
                <a:srgbClr val="355E8F">
                  <a:shade val="30000"/>
                  <a:satMod val="115000"/>
                </a:srgbClr>
              </a:gs>
              <a:gs pos="50000">
                <a:srgbClr val="355E8F">
                  <a:shade val="67500"/>
                  <a:satMod val="115000"/>
                </a:srgbClr>
              </a:gs>
              <a:gs pos="100000">
                <a:srgbClr val="355E8F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6547656"/>
            <a:ext cx="9144000" cy="310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solidFill>
                  <a:schemeClr val="bg1"/>
                </a:solidFill>
                <a:cs typeface="Miriam" panose="020B0502050101010101" pitchFamily="34" charset="-79"/>
              </a:rPr>
              <a:t>Ростовский государственный экономический университет (РИНХ), г. </a:t>
            </a:r>
            <a:r>
              <a:rPr lang="ru-RU" sz="1600" b="1" dirty="0" err="1">
                <a:solidFill>
                  <a:schemeClr val="bg1"/>
                </a:solidFill>
                <a:cs typeface="Miriam" panose="020B0502050101010101" pitchFamily="34" charset="-79"/>
              </a:rPr>
              <a:t>Ростов</a:t>
            </a:r>
            <a:r>
              <a:rPr lang="ru-RU" sz="1600" b="1" dirty="0">
                <a:solidFill>
                  <a:schemeClr val="bg1"/>
                </a:solidFill>
                <a:cs typeface="Miriam" panose="020B0502050101010101" pitchFamily="34" charset="-79"/>
              </a:rPr>
              <a:t>-на-Дону</a:t>
            </a:r>
          </a:p>
        </p:txBody>
      </p:sp>
      <p:sp>
        <p:nvSpPr>
          <p:cNvPr id="15" name="Подзаголовок 2">
            <a:extLst>
              <a:ext uri="{FF2B5EF4-FFF2-40B4-BE49-F238E27FC236}">
                <a16:creationId xmlns="" xmlns:a16="http://schemas.microsoft.com/office/drawing/2014/main" id="{D04F3CB8-147C-4C48-B7D3-B1A0C170E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921" y="4423352"/>
            <a:ext cx="6800600" cy="222442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  <a:cs typeface="Miriam" panose="020B0502050101010101" pitchFamily="34" charset="-79"/>
              </a:rPr>
              <a:t>Основы проектной деятельности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  <a:cs typeface="Miriam" panose="020B0502050101010101" pitchFamily="34" charset="-79"/>
              </a:rPr>
              <a:t>Основы цифровых технологий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  <a:cs typeface="Miriam" panose="020B0502050101010101" pitchFamily="34" charset="-79"/>
              </a:rPr>
              <a:t>Основы информационной безопасности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  <a:cs typeface="Miriam" panose="020B0502050101010101" pitchFamily="34" charset="-79"/>
              </a:rPr>
              <a:t>Основы алгоритмического мышления и программирования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="" xmlns:a16="http://schemas.microsoft.com/office/drawing/2014/main" id="{574317A8-340C-41F5-A1EA-77EE1EB00E79}"/>
              </a:ext>
            </a:extLst>
          </p:cNvPr>
          <p:cNvSpPr txBox="1">
            <a:spLocks/>
          </p:cNvSpPr>
          <p:nvPr/>
        </p:nvSpPr>
        <p:spPr>
          <a:xfrm>
            <a:off x="4561573" y="683819"/>
            <a:ext cx="4612159" cy="4022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  <a:cs typeface="Miriam" panose="020B0502050101010101" pitchFamily="34" charset="-79"/>
              </a:rPr>
              <a:t>Финансовые рынки и финансовый инжиниринг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  <a:cs typeface="Miriam" panose="020B0502050101010101" pitchFamily="34" charset="-79"/>
              </a:rPr>
              <a:t>Виртуальные валюты и инновационные платежные технологии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  <a:cs typeface="Miriam" panose="020B0502050101010101" pitchFamily="34" charset="-79"/>
              </a:rPr>
              <a:t>Анализ финансовых рынков в условиях цифровизации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  <a:cs typeface="Miriam" panose="020B0502050101010101" pitchFamily="34" charset="-79"/>
              </a:rPr>
              <a:t>Международные финансовые операции в цифровой экономике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  <a:cs typeface="Miriam" panose="020B0502050101010101" pitchFamily="34" charset="-79"/>
              </a:rPr>
              <a:t>Оценка финансовых активов</a:t>
            </a:r>
          </a:p>
        </p:txBody>
      </p:sp>
      <p:sp>
        <p:nvSpPr>
          <p:cNvPr id="19" name="Подзаголовок 2">
            <a:extLst>
              <a:ext uri="{FF2B5EF4-FFF2-40B4-BE49-F238E27FC236}">
                <a16:creationId xmlns="" xmlns:a16="http://schemas.microsoft.com/office/drawing/2014/main" id="{D12F123D-BBE0-464F-B2BD-6560B046B834}"/>
              </a:ext>
            </a:extLst>
          </p:cNvPr>
          <p:cNvSpPr txBox="1">
            <a:spLocks/>
          </p:cNvSpPr>
          <p:nvPr/>
        </p:nvSpPr>
        <p:spPr>
          <a:xfrm>
            <a:off x="204497" y="1272581"/>
            <a:ext cx="4386807" cy="3269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  <a:cs typeface="Miriam" panose="020B0502050101010101" pitchFamily="34" charset="-79"/>
              </a:rPr>
              <a:t>Финансовая безопасность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  <a:cs typeface="Miriam" panose="020B0502050101010101" pitchFamily="34" charset="-79"/>
              </a:rPr>
              <a:t>Международная и национальные системы ПОД/ФТ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  <a:cs typeface="Miriam" panose="020B0502050101010101" pitchFamily="34" charset="-79"/>
              </a:rPr>
              <a:t>Системы внутреннего контроля в субъектах первичного финансового мониторинга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  <a:cs typeface="Miriam" panose="020B0502050101010101" pitchFamily="34" charset="-79"/>
              </a:rPr>
              <a:t>Типологии сомнительных финансовых операций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  <a:cs typeface="Miriam" panose="020B0502050101010101" pitchFamily="34" charset="-79"/>
              </a:rPr>
              <a:t>Риск-ориентированный подход в деятельности финансовых институтов</a:t>
            </a:r>
          </a:p>
        </p:txBody>
      </p:sp>
    </p:spTree>
    <p:extLst>
      <p:ext uri="{BB962C8B-B14F-4D97-AF65-F5344CB8AC3E}">
        <p14:creationId xmlns:p14="http://schemas.microsoft.com/office/powerpoint/2010/main" val="3781726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5654"/>
            <a:ext cx="9144000" cy="4972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864096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cs typeface="Miriam" panose="020B0502050101010101" pitchFamily="34" charset="-79"/>
              </a:rPr>
              <a:t>У вас есть уникальная возможность на Юге России получить компетенции в сфере финансовых рынков, которые позволят Вам в дальнейшей профессиональной деятельности: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68614221"/>
              </p:ext>
            </p:extLst>
          </p:nvPr>
        </p:nvGraphicFramePr>
        <p:xfrm>
          <a:off x="0" y="2564904"/>
          <a:ext cx="9144000" cy="396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4" descr="ÐÐ°ÑÑÐ¸Ð½ÐºÐ¸ Ð¿Ð¾ Ð·Ð°Ð¿ÑÐ¾ÑÑ ÑÐ³ÑÑ ÑÐ¸Ð½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ÑÐ³ÑÑ ÑÐ¸Ð½Ñ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937"/>
            <a:ext cx="9144000" cy="1620863"/>
          </a:xfrm>
          <a:prstGeom prst="rect">
            <a:avLst/>
          </a:prstGeom>
          <a:gradFill flip="none" rotWithShape="1">
            <a:gsLst>
              <a:gs pos="0">
                <a:srgbClr val="355E8F">
                  <a:shade val="30000"/>
                  <a:satMod val="115000"/>
                </a:srgbClr>
              </a:gs>
              <a:gs pos="50000">
                <a:srgbClr val="355E8F">
                  <a:shade val="67500"/>
                  <a:satMod val="115000"/>
                </a:srgbClr>
              </a:gs>
              <a:gs pos="100000">
                <a:srgbClr val="355E8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47656"/>
            <a:ext cx="9144000" cy="310344"/>
          </a:xfrm>
          <a:prstGeom prst="rect">
            <a:avLst/>
          </a:prstGeom>
          <a:gradFill flip="none" rotWithShape="1">
            <a:gsLst>
              <a:gs pos="0">
                <a:srgbClr val="355E8F">
                  <a:shade val="30000"/>
                  <a:satMod val="115000"/>
                </a:srgbClr>
              </a:gs>
              <a:gs pos="50000">
                <a:srgbClr val="355E8F">
                  <a:shade val="67500"/>
                  <a:satMod val="115000"/>
                </a:srgbClr>
              </a:gs>
              <a:gs pos="100000">
                <a:srgbClr val="355E8F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ÐÐ°ÑÑÐ¸Ð½ÐºÐ¸ Ð¿Ð¾ Ð·Ð°Ð¿ÑÐ¾ÑÑ ÑÐ³ÑÑ ÑÐ¸Ð½Ñ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90" y="65884"/>
            <a:ext cx="1980220" cy="1504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78" r="7675"/>
          <a:stretch/>
        </p:blipFill>
        <p:spPr bwMode="auto">
          <a:xfrm>
            <a:off x="6282812" y="253769"/>
            <a:ext cx="2639961" cy="1174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3770"/>
            <a:ext cx="2195737" cy="117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6547656"/>
            <a:ext cx="9144000" cy="310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solidFill>
                  <a:schemeClr val="bg1"/>
                </a:solidFill>
                <a:cs typeface="Miriam" panose="020B0502050101010101" pitchFamily="34" charset="-79"/>
              </a:rPr>
              <a:t>Ростовский государственный экономический университет (РИНХ), г. </a:t>
            </a:r>
            <a:r>
              <a:rPr lang="ru-RU" sz="1600" b="1" dirty="0" err="1">
                <a:solidFill>
                  <a:schemeClr val="bg1"/>
                </a:solidFill>
                <a:cs typeface="Miriam" panose="020B0502050101010101" pitchFamily="34" charset="-79"/>
              </a:rPr>
              <a:t>Ростов</a:t>
            </a:r>
            <a:r>
              <a:rPr lang="ru-RU" sz="1600" b="1" dirty="0">
                <a:solidFill>
                  <a:schemeClr val="bg1"/>
                </a:solidFill>
                <a:cs typeface="Miriam" panose="020B0502050101010101" pitchFamily="34" charset="-79"/>
              </a:rPr>
              <a:t>-на-Дону</a:t>
            </a:r>
          </a:p>
        </p:txBody>
      </p:sp>
    </p:spTree>
    <p:extLst>
      <p:ext uri="{BB962C8B-B14F-4D97-AF65-F5344CB8AC3E}">
        <p14:creationId xmlns:p14="http://schemas.microsoft.com/office/powerpoint/2010/main" val="1503035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" y="1631530"/>
            <a:ext cx="9144000" cy="4972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774" y="1646446"/>
            <a:ext cx="7460016" cy="933465"/>
          </a:xfrm>
        </p:spPr>
        <p:txBody>
          <a:bodyPr>
            <a:normAutofit/>
          </a:bodyPr>
          <a:lstStyle/>
          <a:p>
            <a:r>
              <a:rPr lang="ru-RU" sz="2400" b="1" dirty="0">
                <a:cs typeface="Miriam" panose="020B0502050101010101" pitchFamily="34" charset="-79"/>
              </a:rPr>
              <a:t>КОНТАКТНАЯ ИНФОРМАЦИЯ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60" y="2288199"/>
            <a:ext cx="8767198" cy="3475247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i="1" dirty="0">
                <a:solidFill>
                  <a:schemeClr val="tx1"/>
                </a:solidFill>
                <a:cs typeface="Miriam" panose="020B0502050101010101" pitchFamily="34" charset="-79"/>
              </a:rPr>
              <a:t>Зав. кафедрой</a:t>
            </a:r>
            <a:r>
              <a:rPr lang="ru-RU" sz="2000" dirty="0">
                <a:solidFill>
                  <a:schemeClr val="tx1"/>
                </a:solidFill>
                <a:cs typeface="Miriam" panose="020B0502050101010101" pitchFamily="34" charset="-79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cs typeface="Miriam" panose="020B0502050101010101" pitchFamily="34" charset="-79"/>
              </a:rPr>
              <a:t>д.э.н., доцент 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cs typeface="Miriam" panose="020B0502050101010101" pitchFamily="34" charset="-79"/>
              </a:rPr>
              <a:t>Евлахова Юлия Сергеевна</a:t>
            </a:r>
          </a:p>
          <a:p>
            <a:pPr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cs typeface="Miriam" panose="020B0502050101010101" pitchFamily="34" charset="-79"/>
            </a:endParaRP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cs typeface="Miriam" panose="020B0502050101010101" pitchFamily="34" charset="-79"/>
              </a:rPr>
              <a:t>РГЭУ (РИНХ</a:t>
            </a:r>
            <a:r>
              <a:rPr lang="ru-RU" sz="2000" dirty="0" smtClean="0">
                <a:solidFill>
                  <a:schemeClr val="tx1"/>
                </a:solidFill>
                <a:cs typeface="Miriam" panose="020B0502050101010101" pitchFamily="34" charset="-79"/>
              </a:rPr>
              <a:t>), г. Ростов-на-Дону, </a:t>
            </a:r>
            <a:r>
              <a:rPr lang="ru-RU" sz="2000" dirty="0">
                <a:solidFill>
                  <a:schemeClr val="tx1"/>
                </a:solidFill>
                <a:cs typeface="Miriam" panose="020B0502050101010101" pitchFamily="34" charset="-79"/>
              </a:rPr>
              <a:t>ул. </a:t>
            </a:r>
            <a:r>
              <a:rPr lang="ru-RU" sz="2000" dirty="0" err="1">
                <a:solidFill>
                  <a:schemeClr val="tx1"/>
                </a:solidFill>
                <a:cs typeface="Miriam" panose="020B0502050101010101" pitchFamily="34" charset="-79"/>
              </a:rPr>
              <a:t>Б.Садовая</a:t>
            </a:r>
            <a:r>
              <a:rPr lang="ru-RU" sz="2000" dirty="0">
                <a:solidFill>
                  <a:schemeClr val="tx1"/>
                </a:solidFill>
                <a:cs typeface="Miriam" panose="020B0502050101010101" pitchFamily="34" charset="-79"/>
              </a:rPr>
              <a:t>, 69 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cs typeface="Miriam" panose="020B0502050101010101" pitchFamily="34" charset="-79"/>
              </a:rPr>
              <a:t>факультет «Экономики и финансов»,  а. 423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cs typeface="Miriam" panose="020B0502050101010101" pitchFamily="34" charset="-79"/>
              </a:rPr>
              <a:t>Тел.  8 (863) 261-38-46 (8-46); 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cs typeface="Miriam" panose="020B0502050101010101" pitchFamily="34" charset="-79"/>
              </a:rPr>
              <a:t>Приемная комиссия: 8(863</a:t>
            </a:r>
            <a:r>
              <a:rPr lang="ru-RU" sz="2000">
                <a:solidFill>
                  <a:schemeClr val="tx1"/>
                </a:solidFill>
                <a:cs typeface="Miriam" panose="020B0502050101010101" pitchFamily="34" charset="-79"/>
              </a:rPr>
              <a:t>) </a:t>
            </a:r>
            <a:r>
              <a:rPr lang="ru-RU" sz="2000" smtClean="0">
                <a:solidFill>
                  <a:schemeClr val="tx1"/>
                </a:solidFill>
                <a:cs typeface="Miriam" panose="020B0502050101010101" pitchFamily="34" charset="-79"/>
              </a:rPr>
              <a:t>237-02-60</a:t>
            </a:r>
            <a:endParaRPr lang="ru-RU" sz="2000" dirty="0">
              <a:solidFill>
                <a:schemeClr val="tx1"/>
              </a:solidFill>
              <a:cs typeface="Miriam" panose="020B0502050101010101" pitchFamily="34" charset="-79"/>
            </a:endParaRP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cs typeface="Miriam" panose="020B0502050101010101" pitchFamily="34" charset="-79"/>
              </a:rPr>
              <a:t>эл. почта: </a:t>
            </a:r>
            <a:r>
              <a:rPr lang="ru-RU" sz="2000" dirty="0">
                <a:solidFill>
                  <a:schemeClr val="tx1"/>
                </a:solidFill>
                <a:cs typeface="Miriam" panose="020B0502050101010101" pitchFamily="34" charset="-79"/>
                <a:hlinkClick r:id="rId3"/>
              </a:rPr>
              <a:t>finmonitor.rsue@gmail.com</a:t>
            </a:r>
            <a:r>
              <a:rPr lang="ru-RU" sz="2000" dirty="0">
                <a:solidFill>
                  <a:schemeClr val="tx1"/>
                </a:solidFill>
                <a:cs typeface="Miriam" panose="020B0502050101010101" pitchFamily="34" charset="-79"/>
              </a:rPr>
              <a:t> </a:t>
            </a:r>
          </a:p>
          <a:p>
            <a:pPr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  <a:cs typeface="Miriam" panose="020B0502050101010101" pitchFamily="34" charset="-79"/>
            </a:endParaRPr>
          </a:p>
          <a:p>
            <a:pPr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  <a:cs typeface="Miriam" panose="020B0502050101010101" pitchFamily="34" charset="-79"/>
            </a:endParaRPr>
          </a:p>
        </p:txBody>
      </p:sp>
      <p:sp>
        <p:nvSpPr>
          <p:cNvPr id="5" name="AutoShape 4" descr="ÐÐ°ÑÑÐ¸Ð½ÐºÐ¸ Ð¿Ð¾ Ð·Ð°Ð¿ÑÐ¾ÑÑ ÑÐ³ÑÑ ÑÐ¸Ð½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ÑÐ³ÑÑ ÑÐ¸Ð½Ñ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937"/>
            <a:ext cx="9144000" cy="1620863"/>
          </a:xfrm>
          <a:prstGeom prst="rect">
            <a:avLst/>
          </a:prstGeom>
          <a:gradFill flip="none" rotWithShape="1">
            <a:gsLst>
              <a:gs pos="0">
                <a:srgbClr val="355E8F">
                  <a:shade val="30000"/>
                  <a:satMod val="115000"/>
                </a:srgbClr>
              </a:gs>
              <a:gs pos="50000">
                <a:srgbClr val="355E8F">
                  <a:shade val="67500"/>
                  <a:satMod val="115000"/>
                </a:srgbClr>
              </a:gs>
              <a:gs pos="100000">
                <a:srgbClr val="355E8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355E8F">
                  <a:shade val="30000"/>
                  <a:satMod val="115000"/>
                </a:srgbClr>
              </a:gs>
              <a:gs pos="50000">
                <a:srgbClr val="355E8F">
                  <a:shade val="67500"/>
                  <a:satMod val="115000"/>
                </a:srgbClr>
              </a:gs>
              <a:gs pos="100000">
                <a:srgbClr val="355E8F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ÐÐ°ÑÑÐ¸Ð½ÐºÐ¸ Ð¿Ð¾ Ð·Ð°Ð¿ÑÐ¾ÑÑ ÑÐ³ÑÑ ÑÐ¸Ð½Ñ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90" y="65884"/>
            <a:ext cx="1980220" cy="1504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78" r="7675"/>
          <a:stretch/>
        </p:blipFill>
        <p:spPr bwMode="auto">
          <a:xfrm>
            <a:off x="6282812" y="253769"/>
            <a:ext cx="2639961" cy="1174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3770"/>
            <a:ext cx="2195737" cy="117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solidFill>
                  <a:schemeClr val="bg1"/>
                </a:solidFill>
                <a:cs typeface="Miriam" panose="020B0502050101010101" pitchFamily="34" charset="-79"/>
              </a:rPr>
              <a:t>Ростовский государственный экономический университет (РИНХ), г. </a:t>
            </a:r>
            <a:r>
              <a:rPr lang="ru-RU" sz="1600" b="1" dirty="0" err="1">
                <a:solidFill>
                  <a:schemeClr val="bg1"/>
                </a:solidFill>
                <a:cs typeface="Miriam" panose="020B0502050101010101" pitchFamily="34" charset="-79"/>
              </a:rPr>
              <a:t>Ростов</a:t>
            </a:r>
            <a:r>
              <a:rPr lang="ru-RU" sz="1600" b="1" dirty="0">
                <a:solidFill>
                  <a:schemeClr val="bg1"/>
                </a:solidFill>
                <a:cs typeface="Miriam" panose="020B0502050101010101" pitchFamily="34" charset="-79"/>
              </a:rPr>
              <a:t>-на-Дону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189C2148-D294-425E-B1C8-0CEF338BD785}"/>
              </a:ext>
            </a:extLst>
          </p:cNvPr>
          <p:cNvGrpSpPr/>
          <p:nvPr/>
        </p:nvGrpSpPr>
        <p:grpSpPr>
          <a:xfrm>
            <a:off x="1677466" y="5543974"/>
            <a:ext cx="5688632" cy="665452"/>
            <a:chOff x="0" y="0"/>
            <a:chExt cx="5216739" cy="627075"/>
          </a:xfrm>
        </p:grpSpPr>
        <p:grpSp>
          <p:nvGrpSpPr>
            <p:cNvPr id="15" name="Группа 14">
              <a:extLst>
                <a:ext uri="{FF2B5EF4-FFF2-40B4-BE49-F238E27FC236}">
                  <a16:creationId xmlns="" xmlns:a16="http://schemas.microsoft.com/office/drawing/2014/main" id="{8A315A7C-34F8-482B-8DC0-5E22EF820D5A}"/>
                </a:ext>
              </a:extLst>
            </p:cNvPr>
            <p:cNvGrpSpPr/>
            <p:nvPr/>
          </p:nvGrpSpPr>
          <p:grpSpPr>
            <a:xfrm>
              <a:off x="0" y="0"/>
              <a:ext cx="4436858" cy="627075"/>
              <a:chOff x="0" y="28814"/>
              <a:chExt cx="4437390" cy="627075"/>
            </a:xfrm>
          </p:grpSpPr>
          <p:pic>
            <p:nvPicPr>
              <p:cNvPr id="17" name="Рисунок 16">
                <a:extLst>
                  <a:ext uri="{FF2B5EF4-FFF2-40B4-BE49-F238E27FC236}">
                    <a16:creationId xmlns="" xmlns:a16="http://schemas.microsoft.com/office/drawing/2014/main" id="{DA47ED6A-207A-4BCE-8341-2416E891B5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7505" y="166080"/>
                <a:ext cx="349885" cy="354330"/>
              </a:xfrm>
              <a:prstGeom prst="rect">
                <a:avLst/>
              </a:prstGeom>
            </p:spPr>
          </p:pic>
          <p:pic>
            <p:nvPicPr>
              <p:cNvPr id="18" name="Рисунок 17">
                <a:extLst>
                  <a:ext uri="{FF2B5EF4-FFF2-40B4-BE49-F238E27FC236}">
                    <a16:creationId xmlns="" xmlns:a16="http://schemas.microsoft.com/office/drawing/2014/main" id="{262FEAB2-2C7C-4D29-9C6C-B0111DCF71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1756" y="136477"/>
                <a:ext cx="408940" cy="408940"/>
              </a:xfrm>
              <a:prstGeom prst="rect">
                <a:avLst/>
              </a:prstGeom>
            </p:spPr>
          </p:pic>
          <p:pic>
            <p:nvPicPr>
              <p:cNvPr id="19" name="Рисунок 18">
                <a:extLst>
                  <a:ext uri="{FF2B5EF4-FFF2-40B4-BE49-F238E27FC236}">
                    <a16:creationId xmlns="" xmlns:a16="http://schemas.microsoft.com/office/drawing/2014/main" id="{5FB58CBF-44D4-4C9B-8105-51325183D1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3850" y="28814"/>
                <a:ext cx="622874" cy="625357"/>
              </a:xfrm>
              <a:prstGeom prst="rect">
                <a:avLst/>
              </a:prstGeom>
            </p:spPr>
          </p:pic>
          <p:pic>
            <p:nvPicPr>
              <p:cNvPr id="20" name="Рисунок 19">
                <a:extLst>
                  <a:ext uri="{FF2B5EF4-FFF2-40B4-BE49-F238E27FC236}">
                    <a16:creationId xmlns="" xmlns:a16="http://schemas.microsoft.com/office/drawing/2014/main" id="{957629C8-3F36-4F52-A146-B7BD4D1FC9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16006"/>
                <a:ext cx="859790" cy="483870"/>
              </a:xfrm>
              <a:prstGeom prst="rect">
                <a:avLst/>
              </a:prstGeom>
            </p:spPr>
          </p:pic>
          <p:pic>
            <p:nvPicPr>
              <p:cNvPr id="21" name="Рисунок 20">
                <a:extLst>
                  <a:ext uri="{FF2B5EF4-FFF2-40B4-BE49-F238E27FC236}">
                    <a16:creationId xmlns="" xmlns:a16="http://schemas.microsoft.com/office/drawing/2014/main" id="{DB39695E-EF0C-42B8-932D-6B248305B8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142" y="28814"/>
                <a:ext cx="623309" cy="627075"/>
              </a:xfrm>
              <a:prstGeom prst="rect">
                <a:avLst/>
              </a:prstGeom>
            </p:spPr>
          </p:pic>
        </p:grpSp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19DF04F8-23B8-4674-9969-B5158B5A3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439" y="0"/>
              <a:ext cx="622300" cy="625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165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5655"/>
            <a:ext cx="9144000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32545"/>
            <a:ext cx="9144000" cy="1359064"/>
          </a:xfrm>
        </p:spPr>
        <p:txBody>
          <a:bodyPr anchor="ctr"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Miriam" panose="020B0502050101010101" pitchFamily="34" charset="-79"/>
              </a:rPr>
              <a:t>Ростовский государственный экономический университет (РИНХ)</a:t>
            </a:r>
          </a:p>
        </p:txBody>
      </p:sp>
      <p:sp>
        <p:nvSpPr>
          <p:cNvPr id="5" name="AutoShape 4" descr="ÐÐ°ÑÑÐ¸Ð½ÐºÐ¸ Ð¿Ð¾ Ð·Ð°Ð¿ÑÐ¾ÑÑ ÑÐ³ÑÑ ÑÐ¸Ð½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ÑÐ³ÑÑ ÑÐ¸Ð½Ñ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937"/>
            <a:ext cx="9144000" cy="1620863"/>
          </a:xfrm>
          <a:prstGeom prst="rect">
            <a:avLst/>
          </a:prstGeom>
          <a:gradFill flip="none" rotWithShape="1">
            <a:gsLst>
              <a:gs pos="0">
                <a:srgbClr val="355E8F">
                  <a:shade val="30000"/>
                  <a:satMod val="115000"/>
                </a:srgbClr>
              </a:gs>
              <a:gs pos="50000">
                <a:srgbClr val="355E8F">
                  <a:shade val="67500"/>
                  <a:satMod val="115000"/>
                </a:srgbClr>
              </a:gs>
              <a:gs pos="100000">
                <a:srgbClr val="355E8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1" y="6222672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355E8F">
                  <a:shade val="30000"/>
                  <a:satMod val="115000"/>
                </a:srgbClr>
              </a:gs>
              <a:gs pos="50000">
                <a:srgbClr val="355E8F">
                  <a:shade val="67500"/>
                  <a:satMod val="115000"/>
                </a:srgbClr>
              </a:gs>
              <a:gs pos="100000">
                <a:srgbClr val="355E8F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ÐÐ°ÑÑÐ¸Ð½ÐºÐ¸ Ð¿Ð¾ Ð·Ð°Ð¿ÑÐ¾ÑÑ ÑÐ³ÑÑ ÑÐ¸Ð½Ñ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90" y="65884"/>
            <a:ext cx="1980220" cy="1504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78" r="7675"/>
          <a:stretch/>
        </p:blipFill>
        <p:spPr bwMode="auto">
          <a:xfrm>
            <a:off x="6282812" y="253769"/>
            <a:ext cx="2639961" cy="1174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3770"/>
            <a:ext cx="2195737" cy="117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solidFill>
                  <a:schemeClr val="bg1"/>
                </a:solidFill>
                <a:cs typeface="Miriam" panose="020B0502050101010101" pitchFamily="34" charset="-79"/>
              </a:rPr>
              <a:t>Ростовский государственный экономический университет (РИНХ), г. </a:t>
            </a:r>
            <a:r>
              <a:rPr lang="ru-RU" sz="1600" b="1" dirty="0" err="1">
                <a:solidFill>
                  <a:schemeClr val="bg1"/>
                </a:solidFill>
                <a:cs typeface="Miriam" panose="020B0502050101010101" pitchFamily="34" charset="-79"/>
              </a:rPr>
              <a:t>Ростов</a:t>
            </a:r>
            <a:r>
              <a:rPr lang="ru-RU" sz="1600" b="1" dirty="0">
                <a:solidFill>
                  <a:schemeClr val="bg1"/>
                </a:solidFill>
                <a:cs typeface="Miriam" panose="020B0502050101010101" pitchFamily="34" charset="-79"/>
              </a:rPr>
              <a:t>-на-Дону</a:t>
            </a:r>
          </a:p>
        </p:txBody>
      </p:sp>
      <p:sp>
        <p:nvSpPr>
          <p:cNvPr id="16" name="Подзаголовок 2">
            <a:extLst>
              <a:ext uri="{FF2B5EF4-FFF2-40B4-BE49-F238E27FC236}">
                <a16:creationId xmlns="" xmlns:a16="http://schemas.microsoft.com/office/drawing/2014/main" id="{CDFAB9E5-E16F-4B8F-90E3-50D9457809FD}"/>
              </a:ext>
            </a:extLst>
          </p:cNvPr>
          <p:cNvSpPr txBox="1">
            <a:spLocks/>
          </p:cNvSpPr>
          <p:nvPr/>
        </p:nvSpPr>
        <p:spPr>
          <a:xfrm>
            <a:off x="251519" y="3138570"/>
            <a:ext cx="8640960" cy="2738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Miriam" panose="020B0502050101010101" pitchFamily="34" charset="-79"/>
              </a:rPr>
              <a:t>один из старейших вузов Ростовской области, основан в 1931 году как финансово-экономический институт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Miriam" panose="020B0502050101010101" pitchFamily="34" charset="-79"/>
              </a:rPr>
              <a:t>сегодня – один из крупнейших университетов и лидеров экономического образования России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Miriam" panose="020B0502050101010101" pitchFamily="34" charset="-79"/>
              </a:rPr>
              <a:t>признан европейскими образовательными и научными центрами – входит в пять международных ассоциаций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Miriam" panose="020B0502050101010101" pitchFamily="34" charset="-79"/>
              </a:rPr>
              <a:t>является одним из инициаторов создания Академической сети региона Чёрного моря и Восточного Средиземноморья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Miriam" panose="020B0502050101010101" pitchFamily="34" charset="-79"/>
              </a:rPr>
              <a:t>насчитывает более 23 000 студентов, в том числе более 500 из 32 стран ближнего и дальнего зарубежья</a:t>
            </a:r>
          </a:p>
        </p:txBody>
      </p:sp>
    </p:spTree>
    <p:extLst>
      <p:ext uri="{BB962C8B-B14F-4D97-AF65-F5344CB8AC3E}">
        <p14:creationId xmlns:p14="http://schemas.microsoft.com/office/powerpoint/2010/main" val="96976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1" y="1628800"/>
            <a:ext cx="9144000" cy="4794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32545"/>
            <a:ext cx="9144000" cy="1359064"/>
          </a:xfrm>
        </p:spPr>
        <p:txBody>
          <a:bodyPr anchor="ctr"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Miriam" panose="020B0502050101010101" pitchFamily="34" charset="-79"/>
              </a:rPr>
              <a:t>Ростовский государственный экономический университет (РИНХ)</a:t>
            </a:r>
          </a:p>
        </p:txBody>
      </p:sp>
      <p:sp>
        <p:nvSpPr>
          <p:cNvPr id="5" name="AutoShape 4" descr="ÐÐ°ÑÑÐ¸Ð½ÐºÐ¸ Ð¿Ð¾ Ð·Ð°Ð¿ÑÐ¾ÑÑ ÑÐ³ÑÑ ÑÐ¸Ð½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ÑÐ³ÑÑ ÑÐ¸Ð½Ñ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937"/>
            <a:ext cx="9144000" cy="1620863"/>
          </a:xfrm>
          <a:prstGeom prst="rect">
            <a:avLst/>
          </a:prstGeom>
          <a:gradFill flip="none" rotWithShape="1">
            <a:gsLst>
              <a:gs pos="0">
                <a:srgbClr val="355E8F">
                  <a:shade val="30000"/>
                  <a:satMod val="115000"/>
                </a:srgbClr>
              </a:gs>
              <a:gs pos="50000">
                <a:srgbClr val="355E8F">
                  <a:shade val="67500"/>
                  <a:satMod val="115000"/>
                </a:srgbClr>
              </a:gs>
              <a:gs pos="100000">
                <a:srgbClr val="355E8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1" y="6437622"/>
            <a:ext cx="9144000" cy="405738"/>
          </a:xfrm>
          <a:prstGeom prst="rect">
            <a:avLst/>
          </a:prstGeom>
          <a:gradFill flip="none" rotWithShape="1">
            <a:gsLst>
              <a:gs pos="0">
                <a:srgbClr val="355E8F">
                  <a:shade val="30000"/>
                  <a:satMod val="115000"/>
                </a:srgbClr>
              </a:gs>
              <a:gs pos="50000">
                <a:srgbClr val="355E8F">
                  <a:shade val="67500"/>
                  <a:satMod val="115000"/>
                </a:srgbClr>
              </a:gs>
              <a:gs pos="100000">
                <a:srgbClr val="355E8F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ÐÐ°ÑÑÐ¸Ð½ÐºÐ¸ Ð¿Ð¾ Ð·Ð°Ð¿ÑÐ¾ÑÑ ÑÐ³ÑÑ ÑÐ¸Ð½Ñ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90" y="65884"/>
            <a:ext cx="1980220" cy="1504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78" r="7675"/>
          <a:stretch/>
        </p:blipFill>
        <p:spPr bwMode="auto">
          <a:xfrm>
            <a:off x="6282812" y="253769"/>
            <a:ext cx="2639961" cy="1174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3770"/>
            <a:ext cx="2195737" cy="117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solidFill>
                  <a:schemeClr val="bg1"/>
                </a:solidFill>
                <a:cs typeface="Miriam" panose="020B0502050101010101" pitchFamily="34" charset="-79"/>
              </a:rPr>
              <a:t>Ростовский государственный экономический университет (РИНХ), г. </a:t>
            </a:r>
            <a:r>
              <a:rPr lang="ru-RU" sz="1600" b="1" dirty="0" err="1">
                <a:solidFill>
                  <a:schemeClr val="bg1"/>
                </a:solidFill>
                <a:cs typeface="Miriam" panose="020B0502050101010101" pitchFamily="34" charset="-79"/>
              </a:rPr>
              <a:t>Ростов</a:t>
            </a:r>
            <a:r>
              <a:rPr lang="ru-RU" sz="1600" b="1" dirty="0">
                <a:solidFill>
                  <a:schemeClr val="bg1"/>
                </a:solidFill>
                <a:cs typeface="Miriam" panose="020B0502050101010101" pitchFamily="34" charset="-79"/>
              </a:rPr>
              <a:t>-на-Дону</a:t>
            </a:r>
          </a:p>
        </p:txBody>
      </p:sp>
      <p:sp>
        <p:nvSpPr>
          <p:cNvPr id="16" name="Подзаголовок 2">
            <a:extLst>
              <a:ext uri="{FF2B5EF4-FFF2-40B4-BE49-F238E27FC236}">
                <a16:creationId xmlns="" xmlns:a16="http://schemas.microsoft.com/office/drawing/2014/main" id="{CDFAB9E5-E16F-4B8F-90E3-50D9457809FD}"/>
              </a:ext>
            </a:extLst>
          </p:cNvPr>
          <p:cNvSpPr txBox="1">
            <a:spLocks/>
          </p:cNvSpPr>
          <p:nvPr/>
        </p:nvSpPr>
        <p:spPr>
          <a:xfrm>
            <a:off x="3995935" y="3138570"/>
            <a:ext cx="4896543" cy="2738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tx1"/>
              </a:solidFill>
              <a:cs typeface="Miriam" panose="020B0502050101010101" pitchFamily="34" charset="-79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1EF8C35-00CB-4353-87EA-106F842532BB}"/>
              </a:ext>
            </a:extLst>
          </p:cNvPr>
          <p:cNvSpPr/>
          <p:nvPr/>
        </p:nvSpPr>
        <p:spPr>
          <a:xfrm>
            <a:off x="2919973" y="2784627"/>
            <a:ext cx="4536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Miriam" panose="020B0502050101010101" pitchFamily="34" charset="-79"/>
              </a:rPr>
              <a:t>занял 5-е место в мировом рейтинге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cs typeface="Miriam" panose="020B0502050101010101" pitchFamily="34" charset="-79"/>
              </a:rPr>
              <a:t>THE Impact Rankings 2022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Miriam" panose="020B0502050101010101" pitchFamily="34" charset="-79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26DF832-B47D-49F9-8767-A9473F30A3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34" y="2726069"/>
            <a:ext cx="2784778" cy="992276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FA025C4-A552-48C4-B0E7-792401B95690}"/>
              </a:ext>
            </a:extLst>
          </p:cNvPr>
          <p:cNvSpPr/>
          <p:nvPr/>
        </p:nvSpPr>
        <p:spPr>
          <a:xfrm>
            <a:off x="113134" y="3830813"/>
            <a:ext cx="892336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spc="-40" dirty="0">
                <a:solidFill>
                  <a:schemeClr val="accent1">
                    <a:lumMod val="50000"/>
                  </a:schemeClr>
                </a:solidFill>
                <a:cs typeface="Miriam" panose="020B0502050101010101" pitchFamily="34" charset="-79"/>
              </a:rPr>
              <a:t>РИНХ вошел в число лучших университетов мира по таким критериям как «Качественное образование», «Гендерное равенство», «Достойная работа и экономический рост», «Промышленность, инновации и инфраструктура», «Мир, справедливость и сильные институты» и «Партнерство в интересах устойчивого развития»</a:t>
            </a:r>
            <a:r>
              <a:rPr lang="en-US" sz="2000" spc="-40" dirty="0">
                <a:solidFill>
                  <a:schemeClr val="accent1">
                    <a:lumMod val="50000"/>
                  </a:schemeClr>
                </a:solidFill>
                <a:cs typeface="Miriam" panose="020B0502050101010101" pitchFamily="34" charset="-79"/>
              </a:rPr>
              <a:t>. </a:t>
            </a:r>
          </a:p>
          <a:p>
            <a:pPr algn="just"/>
            <a:endParaRPr lang="en-US" sz="1200" dirty="0">
              <a:solidFill>
                <a:schemeClr val="accent1">
                  <a:lumMod val="50000"/>
                </a:schemeClr>
              </a:solidFill>
              <a:cs typeface="Miriam" panose="020B0502050101010101" pitchFamily="34" charset="-79"/>
            </a:endParaRP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Miriam" panose="020B0502050101010101" pitchFamily="34" charset="-79"/>
              </a:rPr>
              <a:t>Вуз лидирует среди вузов юга России уже в четвертой редакции данного рейтинга</a:t>
            </a:r>
          </a:p>
        </p:txBody>
      </p:sp>
    </p:spTree>
    <p:extLst>
      <p:ext uri="{BB962C8B-B14F-4D97-AF65-F5344CB8AC3E}">
        <p14:creationId xmlns:p14="http://schemas.microsoft.com/office/powerpoint/2010/main" val="101648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5655"/>
            <a:ext cx="9144000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7359" y="1628800"/>
            <a:ext cx="9144000" cy="1470025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355E8F"/>
                </a:solidFill>
                <a:cs typeface="Miriam" panose="020B0502050101010101" pitchFamily="34" charset="-79"/>
              </a:rPr>
              <a:t>В условиях </a:t>
            </a:r>
            <a:r>
              <a:rPr lang="ru-RU" sz="3000" b="1" dirty="0" err="1">
                <a:solidFill>
                  <a:srgbClr val="355E8F"/>
                </a:solidFill>
                <a:cs typeface="Miriam" panose="020B0502050101010101" pitchFamily="34" charset="-79"/>
              </a:rPr>
              <a:t>цифровизации</a:t>
            </a:r>
            <a:r>
              <a:rPr lang="ru-RU" sz="3000" b="1" dirty="0">
                <a:solidFill>
                  <a:srgbClr val="355E8F"/>
                </a:solidFill>
                <a:cs typeface="Miriam" panose="020B0502050101010101" pitchFamily="34" charset="-79"/>
              </a:rPr>
              <a:t> экономики </a:t>
            </a:r>
            <a:br>
              <a:rPr lang="ru-RU" sz="3000" b="1" dirty="0">
                <a:solidFill>
                  <a:srgbClr val="355E8F"/>
                </a:solidFill>
                <a:cs typeface="Miriam" panose="020B0502050101010101" pitchFamily="34" charset="-79"/>
              </a:rPr>
            </a:br>
            <a:r>
              <a:rPr lang="ru-RU" sz="3000" b="1" dirty="0">
                <a:solidFill>
                  <a:srgbClr val="355E8F"/>
                </a:solidFill>
                <a:cs typeface="Miriam" panose="020B0502050101010101" pitchFamily="34" charset="-79"/>
              </a:rPr>
              <a:t>начните свою карьеру с Нами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575" y="2924943"/>
            <a:ext cx="8767198" cy="2952329"/>
          </a:xfrm>
        </p:spPr>
        <p:txBody>
          <a:bodyPr anchor="ctr">
            <a:normAutofit/>
          </a:bodyPr>
          <a:lstStyle/>
          <a:p>
            <a:r>
              <a:rPr lang="ru-RU" sz="2200" b="1" dirty="0">
                <a:solidFill>
                  <a:srgbClr val="355E8F"/>
                </a:solidFill>
                <a:cs typeface="Miriam" panose="020B0502050101010101" pitchFamily="34" charset="-79"/>
              </a:rPr>
              <a:t>Впервые в России </a:t>
            </a:r>
            <a:r>
              <a:rPr lang="ru-RU" sz="2200" dirty="0">
                <a:solidFill>
                  <a:srgbClr val="355E8F"/>
                </a:solidFill>
                <a:cs typeface="Miriam" panose="020B0502050101010101" pitchFamily="34" charset="-79"/>
              </a:rPr>
              <a:t>Мы осуществляем подготовку бакалавров по профилю </a:t>
            </a:r>
            <a:r>
              <a:rPr lang="ru-RU" sz="2200" b="1" dirty="0">
                <a:solidFill>
                  <a:srgbClr val="355E8F"/>
                </a:solidFill>
                <a:cs typeface="Miriam" panose="020B0502050101010101" pitchFamily="34" charset="-79"/>
              </a:rPr>
              <a:t>«</a:t>
            </a:r>
            <a:r>
              <a:rPr lang="ru-RU" sz="2200" b="1" u="sng" dirty="0">
                <a:solidFill>
                  <a:srgbClr val="355E8F"/>
                </a:solidFill>
                <a:cs typeface="Miriam" panose="020B0502050101010101" pitchFamily="34" charset="-79"/>
              </a:rPr>
              <a:t>Финансовая безопасность и финансовые рынки в цифровой экономике</a:t>
            </a:r>
            <a:r>
              <a:rPr lang="ru-RU" sz="2200" b="1" dirty="0">
                <a:solidFill>
                  <a:srgbClr val="355E8F"/>
                </a:solidFill>
                <a:cs typeface="Miriam" panose="020B0502050101010101" pitchFamily="34" charset="-79"/>
              </a:rPr>
              <a:t>» </a:t>
            </a:r>
          </a:p>
          <a:p>
            <a:endParaRPr lang="ru-RU" sz="2200" b="1" dirty="0">
              <a:solidFill>
                <a:srgbClr val="355E8F"/>
              </a:solidFill>
              <a:cs typeface="Miriam" panose="020B0502050101010101" pitchFamily="34" charset="-79"/>
            </a:endParaRPr>
          </a:p>
          <a:p>
            <a:r>
              <a:rPr lang="ru-RU" sz="2200" dirty="0">
                <a:solidFill>
                  <a:srgbClr val="355E8F"/>
                </a:solidFill>
                <a:cs typeface="Miriam" panose="020B0502050101010101" pitchFamily="34" charset="-79"/>
              </a:rPr>
              <a:t>Кафедра предлагает Вам освоить </a:t>
            </a:r>
            <a:r>
              <a:rPr lang="ru-RU" sz="2200" b="1" dirty="0">
                <a:solidFill>
                  <a:srgbClr val="355E8F"/>
                </a:solidFill>
                <a:cs typeface="Miriam" panose="020B0502050101010101" pitchFamily="34" charset="-79"/>
              </a:rPr>
              <a:t>компетенции, </a:t>
            </a:r>
            <a:r>
              <a:rPr lang="ru-RU" sz="2200" dirty="0">
                <a:solidFill>
                  <a:srgbClr val="355E8F"/>
                </a:solidFill>
                <a:cs typeface="Miriam" panose="020B0502050101010101" pitchFamily="34" charset="-79"/>
              </a:rPr>
              <a:t>необходимые для </a:t>
            </a:r>
            <a:r>
              <a:rPr lang="ru-RU" sz="2200" b="1" dirty="0">
                <a:solidFill>
                  <a:srgbClr val="355E8F"/>
                </a:solidFill>
                <a:cs typeface="Miriam" panose="020B0502050101010101" pitchFamily="34" charset="-79"/>
              </a:rPr>
              <a:t>финансового мониторинга, </a:t>
            </a:r>
            <a:r>
              <a:rPr lang="ru-RU" sz="2200" b="1" dirty="0" err="1">
                <a:solidFill>
                  <a:srgbClr val="355E8F"/>
                </a:solidFill>
                <a:cs typeface="Miriam" panose="020B0502050101010101" pitchFamily="34" charset="-79"/>
              </a:rPr>
              <a:t>комплаенс</a:t>
            </a:r>
            <a:r>
              <a:rPr lang="ru-RU" sz="2200" b="1" dirty="0">
                <a:solidFill>
                  <a:srgbClr val="355E8F"/>
                </a:solidFill>
                <a:cs typeface="Miriam" panose="020B0502050101010101" pitchFamily="34" charset="-79"/>
              </a:rPr>
              <a:t>-контроля, </a:t>
            </a:r>
            <a:r>
              <a:rPr lang="ru-RU" sz="2200" dirty="0">
                <a:solidFill>
                  <a:srgbClr val="355E8F"/>
                </a:solidFill>
                <a:cs typeface="Miriam" panose="020B0502050101010101" pitchFamily="34" charset="-79"/>
              </a:rPr>
              <a:t>а также для успешной </a:t>
            </a:r>
            <a:r>
              <a:rPr lang="ru-RU" sz="2200" b="1" dirty="0">
                <a:solidFill>
                  <a:srgbClr val="355E8F"/>
                </a:solidFill>
                <a:cs typeface="Miriam" panose="020B0502050101010101" pitchFamily="34" charset="-79"/>
              </a:rPr>
              <a:t>профессиональной деятельности на финансовых рынках</a:t>
            </a:r>
            <a:r>
              <a:rPr lang="ru-RU" sz="2200" dirty="0">
                <a:solidFill>
                  <a:srgbClr val="355E8F"/>
                </a:solidFill>
                <a:cs typeface="Miriam" panose="020B0502050101010101" pitchFamily="34" charset="-79"/>
              </a:rPr>
              <a:t>.</a:t>
            </a:r>
          </a:p>
        </p:txBody>
      </p:sp>
      <p:sp>
        <p:nvSpPr>
          <p:cNvPr id="5" name="AutoShape 4" descr="ÐÐ°ÑÑÐ¸Ð½ÐºÐ¸ Ð¿Ð¾ Ð·Ð°Ð¿ÑÐ¾ÑÑ ÑÐ³ÑÑ ÑÐ¸Ð½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ÑÐ³ÑÑ ÑÐ¸Ð½Ñ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937"/>
            <a:ext cx="9144000" cy="1620863"/>
          </a:xfrm>
          <a:prstGeom prst="rect">
            <a:avLst/>
          </a:prstGeom>
          <a:gradFill flip="none" rotWithShape="1">
            <a:gsLst>
              <a:gs pos="0">
                <a:srgbClr val="355E8F">
                  <a:shade val="30000"/>
                  <a:satMod val="115000"/>
                </a:srgbClr>
              </a:gs>
              <a:gs pos="50000">
                <a:srgbClr val="355E8F">
                  <a:shade val="67500"/>
                  <a:satMod val="115000"/>
                </a:srgbClr>
              </a:gs>
              <a:gs pos="100000">
                <a:srgbClr val="355E8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355E8F">
                  <a:shade val="30000"/>
                  <a:satMod val="115000"/>
                </a:srgbClr>
              </a:gs>
              <a:gs pos="50000">
                <a:srgbClr val="355E8F">
                  <a:shade val="67500"/>
                  <a:satMod val="115000"/>
                </a:srgbClr>
              </a:gs>
              <a:gs pos="100000">
                <a:srgbClr val="355E8F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ÐÐ°ÑÑÐ¸Ð½ÐºÐ¸ Ð¿Ð¾ Ð·Ð°Ð¿ÑÐ¾ÑÑ ÑÐ³ÑÑ ÑÐ¸Ð½Ñ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90" y="65884"/>
            <a:ext cx="1980220" cy="1504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78" r="7675"/>
          <a:stretch/>
        </p:blipFill>
        <p:spPr bwMode="auto">
          <a:xfrm>
            <a:off x="6282812" y="253769"/>
            <a:ext cx="2639961" cy="1174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3770"/>
            <a:ext cx="2195737" cy="117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solidFill>
                  <a:schemeClr val="bg1"/>
                </a:solidFill>
                <a:cs typeface="Miriam" panose="020B0502050101010101" pitchFamily="34" charset="-79"/>
              </a:rPr>
              <a:t>Ростовский государственный экономический университет (РИНХ), г. </a:t>
            </a:r>
            <a:r>
              <a:rPr lang="ru-RU" sz="1600" b="1" dirty="0" err="1">
                <a:solidFill>
                  <a:schemeClr val="bg1"/>
                </a:solidFill>
                <a:cs typeface="Miriam" panose="020B0502050101010101" pitchFamily="34" charset="-79"/>
              </a:rPr>
              <a:t>Ростов</a:t>
            </a:r>
            <a:r>
              <a:rPr lang="ru-RU" sz="1600" b="1" dirty="0">
                <a:solidFill>
                  <a:schemeClr val="bg1"/>
                </a:solidFill>
                <a:cs typeface="Miriam" panose="020B0502050101010101" pitchFamily="34" charset="-79"/>
              </a:rPr>
              <a:t>-на-Дону</a:t>
            </a:r>
          </a:p>
        </p:txBody>
      </p:sp>
    </p:spTree>
    <p:extLst>
      <p:ext uri="{BB962C8B-B14F-4D97-AF65-F5344CB8AC3E}">
        <p14:creationId xmlns:p14="http://schemas.microsoft.com/office/powerpoint/2010/main" val="331430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5654"/>
            <a:ext cx="9144000" cy="4877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31" y="1825948"/>
            <a:ext cx="9144000" cy="1080120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rgbClr val="355E8F"/>
                </a:solidFill>
                <a:cs typeface="Miriam" panose="020B0502050101010101" pitchFamily="34" charset="-79"/>
              </a:rPr>
              <a:t>Уникальность</a:t>
            </a:r>
            <a:r>
              <a:rPr lang="ru-RU" sz="2400" b="1" dirty="0">
                <a:solidFill>
                  <a:srgbClr val="355E8F"/>
                </a:solidFill>
                <a:cs typeface="Miriam" panose="020B0502050101010101" pitchFamily="34" charset="-79"/>
              </a:rPr>
              <a:t> получения образования на кафедре Финансового мониторинга и финансовых рынков не ограничивается получаемыми компетенциями!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575" y="2708921"/>
            <a:ext cx="8767198" cy="3475246"/>
          </a:xfrm>
        </p:spPr>
        <p:txBody>
          <a:bodyPr anchor="ctr">
            <a:normAutofit/>
          </a:bodyPr>
          <a:lstStyle/>
          <a:p>
            <a:pPr lvl="0"/>
            <a:r>
              <a:rPr lang="ru-RU" sz="2200" dirty="0">
                <a:solidFill>
                  <a:srgbClr val="355E8F"/>
                </a:solidFill>
                <a:cs typeface="Miriam" panose="020B0502050101010101" pitchFamily="34" charset="-79"/>
              </a:rPr>
              <a:t>Мы являемся базовой структурой РГЭУ (РИНХ) в </a:t>
            </a:r>
            <a:r>
              <a:rPr lang="ru-RU" sz="2200" b="1" dirty="0">
                <a:solidFill>
                  <a:srgbClr val="355E8F"/>
                </a:solidFill>
                <a:cs typeface="Miriam" panose="020B0502050101010101" pitchFamily="34" charset="-79"/>
              </a:rPr>
              <a:t>рамках Международного сетевого Института в сфере ПОД/ФТ</a:t>
            </a:r>
            <a:r>
              <a:rPr lang="ru-RU" sz="2200" dirty="0">
                <a:solidFill>
                  <a:srgbClr val="355E8F"/>
                </a:solidFill>
                <a:cs typeface="Miriam" panose="020B0502050101010101" pitchFamily="34" charset="-79"/>
              </a:rPr>
              <a:t>, объединяющего образовательные и исследовательские организации </a:t>
            </a:r>
            <a:r>
              <a:rPr lang="ru-RU" sz="2200" i="1" dirty="0">
                <a:solidFill>
                  <a:srgbClr val="355E8F"/>
                </a:solidFill>
                <a:cs typeface="Miriam" panose="020B0502050101010101" pitchFamily="34" charset="-79"/>
              </a:rPr>
              <a:t>Китая,  </a:t>
            </a:r>
            <a:r>
              <a:rPr lang="ru-RU" sz="2200" i="1" dirty="0" smtClean="0">
                <a:solidFill>
                  <a:srgbClr val="355E8F"/>
                </a:solidFill>
                <a:cs typeface="Miriam" panose="020B0502050101010101" pitchFamily="34" charset="-79"/>
              </a:rPr>
              <a:t>Беларуси, </a:t>
            </a:r>
            <a:r>
              <a:rPr lang="ru-RU" sz="2200" i="1" dirty="0">
                <a:solidFill>
                  <a:srgbClr val="355E8F"/>
                </a:solidFill>
                <a:cs typeface="Miriam" panose="020B0502050101010101" pitchFamily="34" charset="-79"/>
              </a:rPr>
              <a:t>Казахстана, </a:t>
            </a:r>
            <a:r>
              <a:rPr lang="ru-RU" sz="2200" i="1" dirty="0" smtClean="0">
                <a:solidFill>
                  <a:srgbClr val="355E8F"/>
                </a:solidFill>
                <a:cs typeface="Miriam" panose="020B0502050101010101" pitchFamily="34" charset="-79"/>
              </a:rPr>
              <a:t>Кыргызстана, </a:t>
            </a:r>
            <a:r>
              <a:rPr lang="ru-RU" sz="2200" i="1" dirty="0">
                <a:solidFill>
                  <a:srgbClr val="355E8F"/>
                </a:solidFill>
                <a:cs typeface="Miriam" panose="020B0502050101010101" pitchFamily="34" charset="-79"/>
              </a:rPr>
              <a:t>Таджикистана и Узбекистана</a:t>
            </a:r>
            <a:r>
              <a:rPr lang="ru-RU" sz="2200" dirty="0">
                <a:solidFill>
                  <a:srgbClr val="355E8F"/>
                </a:solidFill>
                <a:cs typeface="Miriam" panose="020B0502050101010101" pitchFamily="34" charset="-79"/>
              </a:rPr>
              <a:t>.</a:t>
            </a:r>
          </a:p>
          <a:p>
            <a:r>
              <a:rPr lang="ru-RU" sz="2200" dirty="0">
                <a:solidFill>
                  <a:srgbClr val="355E8F"/>
                </a:solidFill>
                <a:cs typeface="Miriam" panose="020B0502050101010101" pitchFamily="34" charset="-79"/>
              </a:rPr>
              <a:t>Это предоставляет Вам возможность быть часть</a:t>
            </a:r>
            <a:r>
              <a:rPr lang="ru-RU" sz="2200" dirty="0">
                <a:solidFill>
                  <a:srgbClr val="355E8F"/>
                </a:solidFill>
                <a:cs typeface="Miriam"/>
              </a:rPr>
              <a:t>ю образовательного и научного взаимодействия</a:t>
            </a:r>
            <a:r>
              <a:rPr lang="en-US" sz="2200" dirty="0">
                <a:solidFill>
                  <a:srgbClr val="355E8F"/>
                </a:solidFill>
                <a:cs typeface="Miriam"/>
              </a:rPr>
              <a:t> 45 </a:t>
            </a:r>
            <a:r>
              <a:rPr lang="ru-RU" sz="2200" dirty="0">
                <a:solidFill>
                  <a:srgbClr val="355E8F"/>
                </a:solidFill>
                <a:cs typeface="Miriam"/>
              </a:rPr>
              <a:t>вузов стран СНГ и 3 исследовательских и образовательных центров России и Китая.</a:t>
            </a:r>
          </a:p>
        </p:txBody>
      </p:sp>
      <p:sp>
        <p:nvSpPr>
          <p:cNvPr id="5" name="AutoShape 4" descr="ÐÐ°ÑÑÐ¸Ð½ÐºÐ¸ Ð¿Ð¾ Ð·Ð°Ð¿ÑÐ¾ÑÑ ÑÐ³ÑÑ ÑÐ¸Ð½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ÑÐ³ÑÑ ÑÐ¸Ð½Ñ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937"/>
            <a:ext cx="9144000" cy="1620863"/>
          </a:xfrm>
          <a:prstGeom prst="rect">
            <a:avLst/>
          </a:prstGeom>
          <a:gradFill flip="none" rotWithShape="1">
            <a:gsLst>
              <a:gs pos="0">
                <a:srgbClr val="355E8F">
                  <a:shade val="30000"/>
                  <a:satMod val="115000"/>
                </a:srgbClr>
              </a:gs>
              <a:gs pos="50000">
                <a:srgbClr val="355E8F">
                  <a:shade val="67500"/>
                  <a:satMod val="115000"/>
                </a:srgbClr>
              </a:gs>
              <a:gs pos="100000">
                <a:srgbClr val="355E8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0">
                <a:srgbClr val="355E8F">
                  <a:shade val="30000"/>
                  <a:satMod val="115000"/>
                </a:srgbClr>
              </a:gs>
              <a:gs pos="50000">
                <a:srgbClr val="355E8F">
                  <a:shade val="67500"/>
                  <a:satMod val="115000"/>
                </a:srgbClr>
              </a:gs>
              <a:gs pos="100000">
                <a:srgbClr val="355E8F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ÐÐ°ÑÑÐ¸Ð½ÐºÐ¸ Ð¿Ð¾ Ð·Ð°Ð¿ÑÐ¾ÑÑ ÑÐ³ÑÑ ÑÐ¸Ð½Ñ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90" y="65884"/>
            <a:ext cx="1980220" cy="1504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78" r="7675"/>
          <a:stretch/>
        </p:blipFill>
        <p:spPr bwMode="auto">
          <a:xfrm>
            <a:off x="6282812" y="253769"/>
            <a:ext cx="2639961" cy="1174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3770"/>
            <a:ext cx="2195737" cy="117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solidFill>
                  <a:schemeClr val="bg1"/>
                </a:solidFill>
                <a:cs typeface="Miriam" panose="020B0502050101010101" pitchFamily="34" charset="-79"/>
              </a:rPr>
              <a:t>Ростовский государственный экономический университет (РИНХ), г. </a:t>
            </a:r>
            <a:r>
              <a:rPr lang="ru-RU" sz="1600" b="1" dirty="0" err="1">
                <a:solidFill>
                  <a:schemeClr val="bg1"/>
                </a:solidFill>
                <a:cs typeface="Miriam" panose="020B0502050101010101" pitchFamily="34" charset="-79"/>
              </a:rPr>
              <a:t>Ростов</a:t>
            </a:r>
            <a:r>
              <a:rPr lang="ru-RU" sz="1600" b="1" dirty="0">
                <a:solidFill>
                  <a:schemeClr val="bg1"/>
                </a:solidFill>
                <a:cs typeface="Miriam" panose="020B0502050101010101" pitchFamily="34" charset="-79"/>
              </a:rPr>
              <a:t>-на-Дону</a:t>
            </a:r>
          </a:p>
        </p:txBody>
      </p:sp>
    </p:spTree>
    <p:extLst>
      <p:ext uri="{BB962C8B-B14F-4D97-AF65-F5344CB8AC3E}">
        <p14:creationId xmlns:p14="http://schemas.microsoft.com/office/powerpoint/2010/main" val="413916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7142"/>
            <a:ext cx="9144000" cy="5858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ÐÐ°ÑÑÐ¸Ð½ÐºÐ¸ Ð¿Ð¾ Ð·Ð°Ð¿ÑÐ¾ÑÑ ÑÐ³ÑÑ ÑÐ¸Ð½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ÑÐ³ÑÑ ÑÐ¸Ð½Ñ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937"/>
            <a:ext cx="9144000" cy="969205"/>
          </a:xfrm>
          <a:prstGeom prst="rect">
            <a:avLst/>
          </a:prstGeom>
          <a:gradFill flip="none" rotWithShape="1">
            <a:gsLst>
              <a:gs pos="0">
                <a:srgbClr val="355E8F">
                  <a:shade val="30000"/>
                  <a:satMod val="115000"/>
                </a:srgbClr>
              </a:gs>
              <a:gs pos="50000">
                <a:srgbClr val="355E8F">
                  <a:shade val="67500"/>
                  <a:satMod val="115000"/>
                </a:srgbClr>
              </a:gs>
              <a:gs pos="100000">
                <a:srgbClr val="355E8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Возможности трудоустройства в органах государственной власти и сферы деятельности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="" xmlns:a16="http://schemas.microsoft.com/office/drawing/2014/main" id="{8FB6B226-0532-4A8A-AC7B-6B723C98AF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4364581"/>
              </p:ext>
            </p:extLst>
          </p:nvPr>
        </p:nvGraphicFramePr>
        <p:xfrm>
          <a:off x="0" y="1129542"/>
          <a:ext cx="9144000" cy="5260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707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7142"/>
            <a:ext cx="9144000" cy="5872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ÐÐ°ÑÑÐ¸Ð½ÐºÐ¸ Ð¿Ð¾ Ð·Ð°Ð¿ÑÐ¾ÑÑ ÑÐ³ÑÑ ÑÐ¸Ð½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ÑÐ³ÑÑ ÑÐ¸Ð½Ñ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937"/>
            <a:ext cx="9144000" cy="969205"/>
          </a:xfrm>
          <a:prstGeom prst="rect">
            <a:avLst/>
          </a:prstGeom>
          <a:gradFill flip="none" rotWithShape="1">
            <a:gsLst>
              <a:gs pos="0">
                <a:srgbClr val="355E8F">
                  <a:shade val="30000"/>
                  <a:satMod val="115000"/>
                </a:srgbClr>
              </a:gs>
              <a:gs pos="50000">
                <a:srgbClr val="355E8F">
                  <a:shade val="67500"/>
                  <a:satMod val="115000"/>
                </a:srgbClr>
              </a:gs>
              <a:gs pos="100000">
                <a:srgbClr val="355E8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Возможности трудоустройства в органах государственной власти </a:t>
            </a:r>
          </a:p>
          <a:p>
            <a:pPr algn="ctr"/>
            <a:r>
              <a:rPr lang="ru-RU" sz="2400" dirty="0"/>
              <a:t>и сферы деятельности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solidFill>
                  <a:schemeClr val="bg1"/>
                </a:solidFill>
                <a:cs typeface="Miriam" panose="020B0502050101010101" pitchFamily="34" charset="-79"/>
              </a:rPr>
              <a:t>Ростовский государственный экономический университет (РИНХ), г. </a:t>
            </a:r>
            <a:r>
              <a:rPr lang="ru-RU" sz="1600" b="1" dirty="0" err="1">
                <a:solidFill>
                  <a:schemeClr val="bg1"/>
                </a:solidFill>
                <a:cs typeface="Miriam" panose="020B0502050101010101" pitchFamily="34" charset="-79"/>
              </a:rPr>
              <a:t>Ростов</a:t>
            </a:r>
            <a:r>
              <a:rPr lang="ru-RU" sz="1600" b="1" dirty="0">
                <a:solidFill>
                  <a:schemeClr val="bg1"/>
                </a:solidFill>
                <a:cs typeface="Miriam" panose="020B0502050101010101" pitchFamily="34" charset="-79"/>
              </a:rPr>
              <a:t>-на-Дону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="" xmlns:a16="http://schemas.microsoft.com/office/drawing/2014/main" id="{8FB6B226-0532-4A8A-AC7B-6B723C98AF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5164620"/>
              </p:ext>
            </p:extLst>
          </p:nvPr>
        </p:nvGraphicFramePr>
        <p:xfrm>
          <a:off x="48659" y="1196752"/>
          <a:ext cx="9046681" cy="5728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866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7142"/>
            <a:ext cx="9144000" cy="5880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ÐÐ°ÑÑÐ¸Ð½ÐºÐ¸ Ð¿Ð¾ Ð·Ð°Ð¿ÑÐ¾ÑÑ ÑÐ³ÑÑ ÑÐ¸Ð½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ÑÐ³ÑÑ ÑÐ¸Ð½Ñ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937"/>
            <a:ext cx="9144000" cy="969205"/>
          </a:xfrm>
          <a:prstGeom prst="rect">
            <a:avLst/>
          </a:prstGeom>
          <a:gradFill flip="none" rotWithShape="1">
            <a:gsLst>
              <a:gs pos="0">
                <a:srgbClr val="355E8F">
                  <a:shade val="30000"/>
                  <a:satMod val="115000"/>
                </a:srgbClr>
              </a:gs>
              <a:gs pos="50000">
                <a:srgbClr val="355E8F">
                  <a:shade val="67500"/>
                  <a:satMod val="115000"/>
                </a:srgbClr>
              </a:gs>
              <a:gs pos="100000">
                <a:srgbClr val="355E8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Возможности трудоустройства в органах государственной власти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="" xmlns:a16="http://schemas.microsoft.com/office/drawing/2014/main" id="{8FB6B226-0532-4A8A-AC7B-6B723C98AF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4156948"/>
              </p:ext>
            </p:extLst>
          </p:nvPr>
        </p:nvGraphicFramePr>
        <p:xfrm>
          <a:off x="155575" y="1281943"/>
          <a:ext cx="8859277" cy="5112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1517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7142"/>
            <a:ext cx="9144000" cy="5872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ÐÐ°ÑÑÐ¸Ð½ÐºÐ¸ Ð¿Ð¾ Ð·Ð°Ð¿ÑÐ¾ÑÑ ÑÐ³ÑÑ ÑÐ¸Ð½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ÑÐ³ÑÑ ÑÐ¸Ð½Ñ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937"/>
            <a:ext cx="9144000" cy="969205"/>
          </a:xfrm>
          <a:prstGeom prst="rect">
            <a:avLst/>
          </a:prstGeom>
          <a:gradFill flip="none" rotWithShape="1">
            <a:gsLst>
              <a:gs pos="0">
                <a:srgbClr val="355E8F">
                  <a:shade val="30000"/>
                  <a:satMod val="115000"/>
                </a:srgbClr>
              </a:gs>
              <a:gs pos="50000">
                <a:srgbClr val="355E8F">
                  <a:shade val="67500"/>
                  <a:satMod val="115000"/>
                </a:srgbClr>
              </a:gs>
              <a:gs pos="100000">
                <a:srgbClr val="355E8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Возможности трудоустройства в финансовых коммерческих организациях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="" xmlns:a16="http://schemas.microsoft.com/office/drawing/2014/main" id="{8FB6B226-0532-4A8A-AC7B-6B723C98AF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0254369"/>
              </p:ext>
            </p:extLst>
          </p:nvPr>
        </p:nvGraphicFramePr>
        <p:xfrm>
          <a:off x="161764" y="983517"/>
          <a:ext cx="8820472" cy="569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02770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961</Words>
  <Application>Microsoft Office PowerPoint</Application>
  <PresentationFormat>Экран (4:3)</PresentationFormat>
  <Paragraphs>110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Miriam</vt:lpstr>
      <vt:lpstr>Wingdings</vt:lpstr>
      <vt:lpstr>Тема Office</vt:lpstr>
      <vt:lpstr>Направление 38.03.01 «ЭКОНОМИКА» Направленность 38.03.01.17 «Финансовая безопасность и финансовые рынки в цифровой экономике»</vt:lpstr>
      <vt:lpstr>Презентация PowerPoint</vt:lpstr>
      <vt:lpstr>Презентация PowerPoint</vt:lpstr>
      <vt:lpstr>В условиях цифровизации экономики  начните свою карьеру с Нами</vt:lpstr>
      <vt:lpstr>Уникальность получения образования на кафедре Финансового мониторинга и финансовых рынков не ограничивается получаемыми компетенциями!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вас есть уникальная возможность на Юге России получить компетенции в сфере финансовых рынков, которые позволят Вам в дальнейшей профессиональной деятельности: </vt:lpstr>
      <vt:lpstr>КОНТАКТНАЯ ИНФОРМАЦИЯ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Inna</dc:creator>
  <cp:lastModifiedBy>Елена А. Зандер</cp:lastModifiedBy>
  <cp:revision>144</cp:revision>
  <dcterms:created xsi:type="dcterms:W3CDTF">2019-09-23T12:42:28Z</dcterms:created>
  <dcterms:modified xsi:type="dcterms:W3CDTF">2023-03-13T17:51:55Z</dcterms:modified>
</cp:coreProperties>
</file>